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0" r:id="rId4"/>
    <p:sldId id="264" r:id="rId5"/>
    <p:sldId id="258" r:id="rId6"/>
    <p:sldId id="261" r:id="rId7"/>
    <p:sldId id="262" r:id="rId8"/>
    <p:sldId id="259" r:id="rId9"/>
    <p:sldId id="263" r:id="rId10"/>
    <p:sldId id="267" r:id="rId11"/>
    <p:sldId id="269" r:id="rId12"/>
    <p:sldId id="270" r:id="rId13"/>
    <p:sldId id="271" r:id="rId14"/>
    <p:sldId id="27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 Boles" initials="MB" lastIdx="1" clrIdx="0">
    <p:extLst>
      <p:ext uri="{19B8F6BF-5375-455C-9EA6-DF929625EA0E}">
        <p15:presenceInfo xmlns:p15="http://schemas.microsoft.com/office/powerpoint/2012/main" userId="d7485e239be660c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B6F4"/>
    <a:srgbClr val="B348FF"/>
    <a:srgbClr val="FFA2A3"/>
    <a:srgbClr val="FF8D8D"/>
    <a:srgbClr val="AF49FF"/>
    <a:srgbClr val="DEEBF7"/>
    <a:srgbClr val="82EB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61"/>
    <p:restoredTop sz="94674"/>
  </p:normalViewPr>
  <p:slideViewPr>
    <p:cSldViewPr snapToGrid="0" snapToObjects="1">
      <p:cViewPr>
        <p:scale>
          <a:sx n="45" d="100"/>
          <a:sy n="45" d="100"/>
        </p:scale>
        <p:origin x="3424" y="1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3T18:40:17.670" idx="1">
    <p:pos x="6089" y="2377"/>
    <p:text/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FAECFF-25F8-544C-B0E4-5276B57649AC}" type="datetimeFigureOut">
              <a:rPr lang="en-US" smtClean="0"/>
              <a:t>8/4/20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60173B-CB99-FF48-9D1B-541ECF3EAD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3353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60173B-CB99-FF48-9D1B-541ECF3EAD4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635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60173B-CB99-FF48-9D1B-541ECF3EAD4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21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60173B-CB99-FF48-9D1B-541ECF3EAD4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422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60173B-CB99-FF48-9D1B-541ECF3EAD4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1301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60173B-CB99-FF48-9D1B-541ECF3EAD4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5056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17EB6-C586-4648-B086-3291207216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045837-78C0-2442-885C-404AFC7FDC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C41737-7565-404D-B489-A0660936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AB13D6-E7B8-7546-99D6-F369608BF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73CA3B-A9C7-7447-9D99-57CD116CA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0460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BB212-450C-CE40-81BC-E5376969E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0F2288-8830-354E-AE00-2C9AD4B5F0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9A3BBB-65DC-F14F-96E7-052C6BE75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9EE752-3769-014A-9873-9710D67F6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36583-85FE-FA4D-8379-3E87ED01C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596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08EF92-D817-FD40-86AD-016616B191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9FDA70-FB02-A749-B580-31C2052817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B5D6EF-9BD2-EC42-99C5-712CE1866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F853D-BBDD-D645-9588-1BE5B09E1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215A0-E9DA-A94B-B156-061693D64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724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E97CA-6CF3-804E-9076-5CD5FAE79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CB546-7804-774D-A872-EEAA6FAEE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FD319-A511-B54B-829F-398678DA3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3CC6B-8F76-7C48-A1B8-E9A0A21AB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32AD4-3656-EC4D-8949-736E26A2C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03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17293-E580-2C45-9810-897D5274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93A9F-07AF-1C49-83CE-18C112FF5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5E724-A80B-8246-8B3A-3D6D6121C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72508-7EF2-0643-B1A9-493390282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CE813F-3E11-464C-A6E0-4922586F2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382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0A82A-DFB9-5249-9C14-E01148F1B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354E4-CE70-3849-9DB6-D3F75E4312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A74BEC-7E4E-C44E-B525-C4A9DCB464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4ACB77-C9C0-F34D-8750-2242AEB43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428534-AB37-AA45-8F74-A1846FFDA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7D643E-3215-8248-9A54-97D6C5B03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559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0F0B0-5916-D34C-B296-C0F7BE956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6CD9B-A731-8943-AF5E-F5CACC953E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4B382E-75B1-6444-AC2E-50BF93621D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B02570-4E78-D34B-90FE-BDC43DE7D0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BE8BBE-2979-154E-86D6-4D7E4A12A1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6D461B-C9EA-5245-84EF-00675C36D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7AD166-F073-004F-A3BC-D83B757EF8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A781EC-E0D5-8240-BD87-DBFA973D8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15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8F9F4-4D1C-EE4B-93A5-E3EE53F2A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582424-4171-D44E-B0D6-699CDE7DE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0E6D70-0A0B-BD41-A419-A87B50762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AE90BD-623C-3248-A586-4DB2B16D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518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001B2D-D14C-AB49-8BC9-4C1E00114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E692B5-F3E5-1E40-B31C-42F8B5856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033124-60E1-2549-A4C7-6FC15BE95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861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82FE8-ABAB-6A43-81C9-74F8DB269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87684-BD0C-7E40-BFEA-11F3D1CF5E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D4EE2D-A3EA-E243-87C1-1C9BE126C9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43E0D2-D843-354F-8A53-D58C8A40F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512442-0E22-0D49-AC6C-2BB31BDBE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E7D7EF-9B48-5C4D-9263-E170878811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199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BC81E-D294-B04B-A769-D3431A707B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1E9D0F-793B-144C-912F-9CA9CB467A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37DBCB-042B-5842-A5A6-C8C48CE7F0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304E42-6405-7A48-9287-862DD382E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FA0161-CF36-8447-ABA1-82A58EB0C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EE2002-6034-8E40-B950-B256705CD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09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FCBE6F-5596-8B49-90AE-6D3DF367D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EC7FD4-E6CC-9E47-B8B6-B9768CF18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8E094B-0937-9645-B154-12510A0F54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378D0-941E-AF40-A39C-D1C386913AFC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3D0828-6380-E847-98CF-B25637979D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11EB0E-82A2-814A-AE95-33F8B9AFE2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AEABEA-A2E6-7A4F-B165-9B54126A56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710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3DC0F-F2FB-CC41-96D9-65432C0A2E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9D58BF-536F-224F-BEF5-2C83B4D469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41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19B02AC-53DB-AA45-9D67-D1E33FAA687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20723052" y="-12564111"/>
            <a:ext cx="46897752" cy="30699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0920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0109ED4-F72E-8243-949D-908CC6115029}"/>
              </a:ext>
            </a:extLst>
          </p:cNvPr>
          <p:cNvGrpSpPr/>
          <p:nvPr/>
        </p:nvGrpSpPr>
        <p:grpSpPr>
          <a:xfrm>
            <a:off x="-20122245" y="-12344400"/>
            <a:ext cx="38238796" cy="28447093"/>
            <a:chOff x="-20865195" y="-13773150"/>
            <a:chExt cx="38238796" cy="28447093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C03F240-AE1D-7344-8390-0A66252AD725}"/>
                </a:ext>
              </a:extLst>
            </p:cNvPr>
            <p:cNvSpPr/>
            <p:nvPr/>
          </p:nvSpPr>
          <p:spPr>
            <a:xfrm>
              <a:off x="-20865195" y="-13773150"/>
              <a:ext cx="38238796" cy="284470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9D0D01EE-E9F9-314A-A5D3-EEA16EB00EEF}"/>
                </a:ext>
              </a:extLst>
            </p:cNvPr>
            <p:cNvSpPr/>
            <p:nvPr/>
          </p:nvSpPr>
          <p:spPr>
            <a:xfrm>
              <a:off x="-16124564" y="-1909211"/>
              <a:ext cx="6687150" cy="1612866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8B911DB-A536-1F45-882B-6E81CD4E8BB2}"/>
                </a:ext>
              </a:extLst>
            </p:cNvPr>
            <p:cNvSpPr/>
            <p:nvPr/>
          </p:nvSpPr>
          <p:spPr>
            <a:xfrm>
              <a:off x="-16036410" y="-7672797"/>
              <a:ext cx="6687150" cy="345502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0" dirty="0">
                <a:solidFill>
                  <a:schemeClr val="tx1"/>
                </a:solidFill>
                <a:latin typeface="Helvetica" pitchFamily="2" charset="0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7FA3E59-B077-2E47-A68B-554C2AEB2D6A}"/>
                </a:ext>
              </a:extLst>
            </p:cNvPr>
            <p:cNvSpPr/>
            <p:nvPr/>
          </p:nvSpPr>
          <p:spPr>
            <a:xfrm>
              <a:off x="-16075209" y="-13380885"/>
              <a:ext cx="6687150" cy="345502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Revenue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9CE676-71C4-2645-A168-90605FAD93EA}"/>
                </a:ext>
              </a:extLst>
            </p:cNvPr>
            <p:cNvSpPr/>
            <p:nvPr/>
          </p:nvSpPr>
          <p:spPr>
            <a:xfrm>
              <a:off x="-7069462" y="-13380885"/>
              <a:ext cx="6687150" cy="345502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Total active user count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CEECC-8797-5046-A27F-973F8A56AC5F}"/>
                </a:ext>
              </a:extLst>
            </p:cNvPr>
            <p:cNvSpPr/>
            <p:nvPr/>
          </p:nvSpPr>
          <p:spPr>
            <a:xfrm>
              <a:off x="1738748" y="-13380885"/>
              <a:ext cx="6687150" cy="345502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Avg. revenue </a:t>
              </a:r>
              <a:b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</a:br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per user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3BD6B65-501F-694D-87E5-033A54C70BC6}"/>
                </a:ext>
              </a:extLst>
            </p:cNvPr>
            <p:cNvSpPr/>
            <p:nvPr/>
          </p:nvSpPr>
          <p:spPr>
            <a:xfrm>
              <a:off x="-8719375" y="-12668172"/>
              <a:ext cx="1083951" cy="19389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=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80EB26D-1930-624E-922D-1282E860E0A4}"/>
                </a:ext>
              </a:extLst>
            </p:cNvPr>
            <p:cNvSpPr/>
            <p:nvPr/>
          </p:nvSpPr>
          <p:spPr>
            <a:xfrm>
              <a:off x="219440" y="-12668173"/>
              <a:ext cx="1040670" cy="19389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x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06FB799-048E-594B-9C5A-03FF79DD52E9}"/>
                </a:ext>
              </a:extLst>
            </p:cNvPr>
            <p:cNvSpPr/>
            <p:nvPr/>
          </p:nvSpPr>
          <p:spPr>
            <a:xfrm>
              <a:off x="-4316978" y="-7645048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  <a:t>Avg. purchase frequency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AC44760-6C5E-9546-8004-F973361F1166}"/>
                </a:ext>
              </a:extLst>
            </p:cNvPr>
            <p:cNvSpPr/>
            <p:nvPr/>
          </p:nvSpPr>
          <p:spPr>
            <a:xfrm>
              <a:off x="4987196" y="-7645048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Avg. order value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FA23742-2928-7D45-8AB0-E063172AC2CA}"/>
                </a:ext>
              </a:extLst>
            </p:cNvPr>
            <p:cNvSpPr/>
            <p:nvPr/>
          </p:nvSpPr>
          <p:spPr>
            <a:xfrm>
              <a:off x="3207944" y="-6923624"/>
              <a:ext cx="1040670" cy="19389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x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A92AA548-27BE-E642-A485-BB8C2F193D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45750" y="-9450187"/>
              <a:ext cx="1181083" cy="1329469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2601C1E3-F396-D045-92CB-0548C1BF207B}"/>
                </a:ext>
              </a:extLst>
            </p:cNvPr>
            <p:cNvCxnSpPr>
              <a:cxnSpLocks/>
            </p:cNvCxnSpPr>
            <p:nvPr/>
          </p:nvCxnSpPr>
          <p:spPr>
            <a:xfrm>
              <a:off x="6341639" y="-9450189"/>
              <a:ext cx="1181083" cy="1329469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FDC5670-D90F-1E41-8AF0-36DC87539D4D}"/>
                </a:ext>
              </a:extLst>
            </p:cNvPr>
            <p:cNvSpPr/>
            <p:nvPr/>
          </p:nvSpPr>
          <p:spPr>
            <a:xfrm>
              <a:off x="-14846631" y="-6615848"/>
              <a:ext cx="4131283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80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General</a:t>
              </a:r>
              <a:endParaRPr lang="en-US" sz="8000" i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2779245-9613-5C48-ACAF-6A1C02413E62}"/>
                </a:ext>
              </a:extLst>
            </p:cNvPr>
            <p:cNvSpPr/>
            <p:nvPr/>
          </p:nvSpPr>
          <p:spPr>
            <a:xfrm>
              <a:off x="-4316980" y="-1909211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  <a:t>Avg. user time </a:t>
              </a:r>
              <a:b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</a:br>
              <a: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  <a:t>on platform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8F68F6F-B8DC-5C4A-B007-37B6F6D3F925}"/>
                </a:ext>
              </a:extLst>
            </p:cNvPr>
            <p:cNvSpPr/>
            <p:nvPr/>
          </p:nvSpPr>
          <p:spPr>
            <a:xfrm>
              <a:off x="-4284056" y="2287089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000" dirty="0">
                  <a:solidFill>
                    <a:schemeClr val="tx1"/>
                  </a:solidFill>
                  <a:latin typeface="Helvetica" pitchFamily="2" charset="0"/>
                </a:rPr>
                <a:t>Avg. pageviews per unit time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B0908FF-7D7E-A04E-B021-5437F443C1DC}"/>
                </a:ext>
              </a:extLst>
            </p:cNvPr>
            <p:cNvSpPr/>
            <p:nvPr/>
          </p:nvSpPr>
          <p:spPr>
            <a:xfrm>
              <a:off x="-4284056" y="6483389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Avg. no. of </a:t>
              </a:r>
              <a:b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</a:br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ads per page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DEC0CE9-3368-3040-8383-C9FBA896E714}"/>
                </a:ext>
              </a:extLst>
            </p:cNvPr>
            <p:cNvSpPr/>
            <p:nvPr/>
          </p:nvSpPr>
          <p:spPr>
            <a:xfrm>
              <a:off x="4987196" y="-1909211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Avg. revenue per ad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19A4D3C-0C35-4344-976F-42F90693F31D}"/>
                </a:ext>
              </a:extLst>
            </p:cNvPr>
            <p:cNvCxnSpPr>
              <a:cxnSpLocks/>
            </p:cNvCxnSpPr>
            <p:nvPr/>
          </p:nvCxnSpPr>
          <p:spPr>
            <a:xfrm>
              <a:off x="8323824" y="-3905548"/>
              <a:ext cx="6946" cy="171186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E8AB16CA-BF05-DB48-9AA5-F2A2CBB74ED6}"/>
                </a:ext>
              </a:extLst>
            </p:cNvPr>
            <p:cNvCxnSpPr>
              <a:cxnSpLocks/>
            </p:cNvCxnSpPr>
            <p:nvPr/>
          </p:nvCxnSpPr>
          <p:spPr>
            <a:xfrm>
              <a:off x="-936182" y="-3939362"/>
              <a:ext cx="6946" cy="171186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F49C508-EBB0-6745-8D72-9FB6872D05B2}"/>
                </a:ext>
              </a:extLst>
            </p:cNvPr>
            <p:cNvSpPr/>
            <p:nvPr/>
          </p:nvSpPr>
          <p:spPr>
            <a:xfrm>
              <a:off x="3207944" y="-1100592"/>
              <a:ext cx="1040670" cy="19389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x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D7C984D-1597-4F4F-8829-9D4204ADA31A}"/>
                </a:ext>
              </a:extLst>
            </p:cNvPr>
            <p:cNvGrpSpPr/>
            <p:nvPr/>
          </p:nvGrpSpPr>
          <p:grpSpPr>
            <a:xfrm>
              <a:off x="-1730569" y="866972"/>
              <a:ext cx="1780129" cy="2670766"/>
              <a:chOff x="-225229" y="9875553"/>
              <a:chExt cx="599583" cy="1117153"/>
            </a:xfrm>
          </p:grpSpPr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3CA7F28C-54E7-854E-BF9D-3DF126287A7A}"/>
                  </a:ext>
                </a:extLst>
              </p:cNvPr>
              <p:cNvSpPr/>
              <p:nvPr/>
            </p:nvSpPr>
            <p:spPr>
              <a:xfrm>
                <a:off x="-202830" y="10008604"/>
                <a:ext cx="539183" cy="590046"/>
              </a:xfrm>
              <a:prstGeom prst="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0" dirty="0">
                  <a:solidFill>
                    <a:schemeClr val="bg1"/>
                  </a:solidFill>
                  <a:latin typeface="Helvetica" pitchFamily="2" charset="0"/>
                </a:endParaRPr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A47FDA45-9AEF-CA44-8C64-CEBFE24C6FD2}"/>
                  </a:ext>
                </a:extLst>
              </p:cNvPr>
              <p:cNvSpPr/>
              <p:nvPr/>
            </p:nvSpPr>
            <p:spPr>
              <a:xfrm>
                <a:off x="-225229" y="9875553"/>
                <a:ext cx="599583" cy="11171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pitchFamily="2" charset="0"/>
                  </a:rPr>
                  <a:t>x</a:t>
                </a:r>
                <a:endPara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32586EE-D041-B74C-9002-574956BC7FB7}"/>
                </a:ext>
              </a:extLst>
            </p:cNvPr>
            <p:cNvSpPr/>
            <p:nvPr/>
          </p:nvSpPr>
          <p:spPr>
            <a:xfrm>
              <a:off x="-15353968" y="5248091"/>
              <a:ext cx="5145960" cy="255454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80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Online </a:t>
              </a:r>
              <a:br>
                <a:rPr lang="en-US" sz="80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</a:br>
              <a:r>
                <a:rPr lang="en-US" sz="80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advertising</a:t>
              </a:r>
              <a:endParaRPr lang="en-US" sz="8000" i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091F7529-2BC8-8E46-BF16-5079445312B3}"/>
                </a:ext>
              </a:extLst>
            </p:cNvPr>
            <p:cNvGrpSpPr/>
            <p:nvPr/>
          </p:nvGrpSpPr>
          <p:grpSpPr>
            <a:xfrm>
              <a:off x="-1730569" y="5148006"/>
              <a:ext cx="1780129" cy="2670766"/>
              <a:chOff x="-225229" y="9875553"/>
              <a:chExt cx="599583" cy="1117153"/>
            </a:xfrm>
          </p:grpSpPr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EA387EE3-C5A7-804A-8E5C-9C16187465F0}"/>
                  </a:ext>
                </a:extLst>
              </p:cNvPr>
              <p:cNvSpPr/>
              <p:nvPr/>
            </p:nvSpPr>
            <p:spPr>
              <a:xfrm>
                <a:off x="-202830" y="10008604"/>
                <a:ext cx="539183" cy="590046"/>
              </a:xfrm>
              <a:prstGeom prst="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0" dirty="0">
                  <a:solidFill>
                    <a:schemeClr val="bg1"/>
                  </a:solidFill>
                  <a:latin typeface="Helvetica" pitchFamily="2" charset="0"/>
                </a:endParaRP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4716CEF1-7F32-904A-AD76-6EEFC6101877}"/>
                  </a:ext>
                </a:extLst>
              </p:cNvPr>
              <p:cNvSpPr/>
              <p:nvPr/>
            </p:nvSpPr>
            <p:spPr>
              <a:xfrm>
                <a:off x="-225229" y="9875553"/>
                <a:ext cx="599583" cy="11171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pitchFamily="2" charset="0"/>
                  </a:rPr>
                  <a:t>x</a:t>
                </a:r>
                <a:endPara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13B77927-2854-BA49-AD9C-3C39C1433E0D}"/>
                </a:ext>
              </a:extLst>
            </p:cNvPr>
            <p:cNvGrpSpPr/>
            <p:nvPr/>
          </p:nvGrpSpPr>
          <p:grpSpPr>
            <a:xfrm>
              <a:off x="-4316980" y="9429044"/>
              <a:ext cx="6687150" cy="4790407"/>
              <a:chOff x="-4131656" y="5300410"/>
              <a:chExt cx="6687150" cy="4790407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873C135F-85E5-C94E-805A-293CFE43CD3C}"/>
                  </a:ext>
                </a:extLst>
              </p:cNvPr>
              <p:cNvSpPr/>
              <p:nvPr/>
            </p:nvSpPr>
            <p:spPr>
              <a:xfrm>
                <a:off x="-4131656" y="6635789"/>
                <a:ext cx="6687150" cy="3455028"/>
              </a:xfrm>
              <a:prstGeom prst="rect">
                <a:avLst/>
              </a:prstGeom>
              <a:solidFill>
                <a:srgbClr val="DEEBF7">
                  <a:alpha val="58039"/>
                </a:srgbClr>
              </a:solidFill>
              <a:ln w="76200">
                <a:solidFill>
                  <a:schemeClr val="bg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0" dirty="0">
                    <a:solidFill>
                      <a:schemeClr val="bg2">
                        <a:lumMod val="50000"/>
                      </a:schemeClr>
                    </a:solidFill>
                    <a:latin typeface="Helvetica" pitchFamily="2" charset="0"/>
                  </a:rPr>
                  <a:t>Avg. click-through rate</a:t>
                </a:r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4E1A4940-316A-A64C-B2E3-82410CF3AE4A}"/>
                  </a:ext>
                </a:extLst>
              </p:cNvPr>
              <p:cNvGrpSpPr/>
              <p:nvPr/>
            </p:nvGrpSpPr>
            <p:grpSpPr>
              <a:xfrm>
                <a:off x="-1511668" y="5300410"/>
                <a:ext cx="1600805" cy="1938993"/>
                <a:chOff x="-202830" y="9875553"/>
                <a:chExt cx="539183" cy="811060"/>
              </a:xfrm>
            </p:grpSpPr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D916A294-C406-314E-A0BE-381B4FA89119}"/>
                    </a:ext>
                  </a:extLst>
                </p:cNvPr>
                <p:cNvSpPr/>
                <p:nvPr/>
              </p:nvSpPr>
              <p:spPr>
                <a:xfrm>
                  <a:off x="-202830" y="10008604"/>
                  <a:ext cx="539183" cy="590046"/>
                </a:xfrm>
                <a:prstGeom prst="rect">
                  <a:avLst/>
                </a:prstGeom>
                <a:solidFill>
                  <a:schemeClr val="bg1"/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0" dirty="0">
                    <a:solidFill>
                      <a:schemeClr val="bg1"/>
                    </a:solidFill>
                    <a:latin typeface="Helvetica" pitchFamily="2" charset="0"/>
                  </a:endParaRPr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19E2AA60-A4B6-184E-8013-AF0C8335B592}"/>
                    </a:ext>
                  </a:extLst>
                </p:cNvPr>
                <p:cNvSpPr/>
                <p:nvPr/>
              </p:nvSpPr>
              <p:spPr>
                <a:xfrm>
                  <a:off x="-100697" y="9875553"/>
                  <a:ext cx="350518" cy="81106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12000" b="1" dirty="0">
                      <a:solidFill>
                        <a:schemeClr val="bg2">
                          <a:lumMod val="50000"/>
                        </a:schemeClr>
                      </a:solidFill>
                      <a:latin typeface="Helvetica" pitchFamily="2" charset="0"/>
                    </a:rPr>
                    <a:t>x</a:t>
                  </a:r>
                  <a:endParaRPr lang="en-US" sz="12000" b="1" dirty="0">
                    <a:solidFill>
                      <a:schemeClr val="bg2">
                        <a:lumMod val="50000"/>
                      </a:schemeClr>
                    </a:solidFill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7552755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E019C71-8A35-F24D-8DD4-6F1D1FEFD551}"/>
              </a:ext>
            </a:extLst>
          </p:cNvPr>
          <p:cNvGrpSpPr/>
          <p:nvPr/>
        </p:nvGrpSpPr>
        <p:grpSpPr>
          <a:xfrm>
            <a:off x="-20865196" y="-12307661"/>
            <a:ext cx="38761309" cy="24615321"/>
            <a:chOff x="-20865196" y="-12307661"/>
            <a:chExt cx="38761309" cy="24615321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C03F240-AE1D-7344-8390-0A66252AD725}"/>
                </a:ext>
              </a:extLst>
            </p:cNvPr>
            <p:cNvSpPr/>
            <p:nvPr/>
          </p:nvSpPr>
          <p:spPr>
            <a:xfrm>
              <a:off x="-20865196" y="-12307661"/>
              <a:ext cx="38761309" cy="246153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7FA3E59-B077-2E47-A68B-554C2AEB2D6A}"/>
                </a:ext>
              </a:extLst>
            </p:cNvPr>
            <p:cNvSpPr/>
            <p:nvPr/>
          </p:nvSpPr>
          <p:spPr>
            <a:xfrm>
              <a:off x="-20255323" y="-11784767"/>
              <a:ext cx="6687150" cy="3455028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Costs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9CE676-71C4-2645-A168-90605FAD93EA}"/>
                </a:ext>
              </a:extLst>
            </p:cNvPr>
            <p:cNvSpPr/>
            <p:nvPr/>
          </p:nvSpPr>
          <p:spPr>
            <a:xfrm>
              <a:off x="-2134472" y="-11784767"/>
              <a:ext cx="6687150" cy="345502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Total active user count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CEECC-8797-5046-A27F-973F8A56AC5F}"/>
                </a:ext>
              </a:extLst>
            </p:cNvPr>
            <p:cNvSpPr/>
            <p:nvPr/>
          </p:nvSpPr>
          <p:spPr>
            <a:xfrm>
              <a:off x="6673738" y="-11784767"/>
              <a:ext cx="6687150" cy="3455028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Avg. cost </a:t>
              </a:r>
              <a:b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</a:br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per user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3BD6B65-501F-694D-87E5-033A54C70BC6}"/>
                </a:ext>
              </a:extLst>
            </p:cNvPr>
            <p:cNvSpPr/>
            <p:nvPr/>
          </p:nvSpPr>
          <p:spPr>
            <a:xfrm>
              <a:off x="-12899489" y="-11072054"/>
              <a:ext cx="1083951" cy="19389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=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80EB26D-1930-624E-922D-1282E860E0A4}"/>
                </a:ext>
              </a:extLst>
            </p:cNvPr>
            <p:cNvSpPr/>
            <p:nvPr/>
          </p:nvSpPr>
          <p:spPr>
            <a:xfrm>
              <a:off x="5154430" y="-11072055"/>
              <a:ext cx="1040670" cy="19389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x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06FB799-048E-594B-9C5A-03FF79DD52E9}"/>
                </a:ext>
              </a:extLst>
            </p:cNvPr>
            <p:cNvSpPr/>
            <p:nvPr/>
          </p:nvSpPr>
          <p:spPr>
            <a:xfrm>
              <a:off x="10458457" y="-6048934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dirty="0">
                  <a:solidFill>
                    <a:schemeClr val="tx1"/>
                  </a:solidFill>
                  <a:latin typeface="Helvetica" pitchFamily="2" charset="0"/>
                </a:rPr>
                <a:t>Avg. cost of goods per user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1AC44760-6C5E-9546-8004-F973361F1166}"/>
                </a:ext>
              </a:extLst>
            </p:cNvPr>
            <p:cNvSpPr/>
            <p:nvPr/>
          </p:nvSpPr>
          <p:spPr>
            <a:xfrm>
              <a:off x="774673" y="-6048934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dirty="0">
                  <a:solidFill>
                    <a:schemeClr val="tx1"/>
                  </a:solidFill>
                  <a:latin typeface="Helvetica" pitchFamily="2" charset="0"/>
                </a:rPr>
                <a:t>Avg. cost to acquire a user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FA23742-2928-7D45-8AB0-E063172AC2CA}"/>
                </a:ext>
              </a:extLst>
            </p:cNvPr>
            <p:cNvSpPr/>
            <p:nvPr/>
          </p:nvSpPr>
          <p:spPr>
            <a:xfrm>
              <a:off x="8431792" y="-5383836"/>
              <a:ext cx="1083951" cy="19389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+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A92AA548-27BE-E642-A485-BB8C2F193DA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80740" y="-7854069"/>
              <a:ext cx="1181083" cy="1329469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2601C1E3-F396-D045-92CB-0548C1BF207B}"/>
                </a:ext>
              </a:extLst>
            </p:cNvPr>
            <p:cNvCxnSpPr>
              <a:cxnSpLocks/>
            </p:cNvCxnSpPr>
            <p:nvPr/>
          </p:nvCxnSpPr>
          <p:spPr>
            <a:xfrm>
              <a:off x="11276629" y="-7854071"/>
              <a:ext cx="1181083" cy="1329469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F2779245-9613-5C48-ACAF-6A1C02413E62}"/>
                </a:ext>
              </a:extLst>
            </p:cNvPr>
            <p:cNvSpPr/>
            <p:nvPr/>
          </p:nvSpPr>
          <p:spPr>
            <a:xfrm>
              <a:off x="10458455" y="-313097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  <a:t>Avg. purchase frequency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8F68F6F-B8DC-5C4A-B007-37B6F6D3F925}"/>
                </a:ext>
              </a:extLst>
            </p:cNvPr>
            <p:cNvSpPr/>
            <p:nvPr/>
          </p:nvSpPr>
          <p:spPr>
            <a:xfrm>
              <a:off x="10491379" y="3883203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  <a:t>Avg. order amount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0B0908FF-7D7E-A04E-B021-5437F443C1DC}"/>
                </a:ext>
              </a:extLst>
            </p:cNvPr>
            <p:cNvSpPr/>
            <p:nvPr/>
          </p:nvSpPr>
          <p:spPr>
            <a:xfrm>
              <a:off x="10491379" y="8079503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(1 – gross margin)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EDEC0CE9-3368-3040-8383-C9FBA896E714}"/>
                </a:ext>
              </a:extLst>
            </p:cNvPr>
            <p:cNvSpPr/>
            <p:nvPr/>
          </p:nvSpPr>
          <p:spPr>
            <a:xfrm>
              <a:off x="774673" y="-313097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  <a:t>Avg. ad clicks per user</a:t>
              </a: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19A4D3C-0C35-4344-976F-42F90693F31D}"/>
                </a:ext>
              </a:extLst>
            </p:cNvPr>
            <p:cNvCxnSpPr>
              <a:cxnSpLocks/>
            </p:cNvCxnSpPr>
            <p:nvPr/>
          </p:nvCxnSpPr>
          <p:spPr>
            <a:xfrm>
              <a:off x="4111301" y="-2309434"/>
              <a:ext cx="6946" cy="171186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E8AB16CA-BF05-DB48-9AA5-F2A2CBB74ED6}"/>
                </a:ext>
              </a:extLst>
            </p:cNvPr>
            <p:cNvCxnSpPr>
              <a:cxnSpLocks/>
            </p:cNvCxnSpPr>
            <p:nvPr/>
          </p:nvCxnSpPr>
          <p:spPr>
            <a:xfrm>
              <a:off x="13839253" y="-2343248"/>
              <a:ext cx="6946" cy="171186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1F49C508-EBB0-6745-8D72-9FB6872D05B2}"/>
                </a:ext>
              </a:extLst>
            </p:cNvPr>
            <p:cNvSpPr/>
            <p:nvPr/>
          </p:nvSpPr>
          <p:spPr>
            <a:xfrm>
              <a:off x="8431792" y="4584895"/>
              <a:ext cx="1083951" cy="19389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+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3CA7F28C-54E7-854E-BF9D-3DF126287A7A}"/>
                </a:ext>
              </a:extLst>
            </p:cNvPr>
            <p:cNvSpPr/>
            <p:nvPr/>
          </p:nvSpPr>
          <p:spPr>
            <a:xfrm>
              <a:off x="13111367" y="2781170"/>
              <a:ext cx="1600805" cy="1410617"/>
            </a:xfrm>
            <a:prstGeom prst="rect">
              <a:avLst/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A47FDA45-9AEF-CA44-8C64-CEBFE24C6FD2}"/>
                </a:ext>
              </a:extLst>
            </p:cNvPr>
            <p:cNvSpPr/>
            <p:nvPr/>
          </p:nvSpPr>
          <p:spPr>
            <a:xfrm>
              <a:off x="13044866" y="2463086"/>
              <a:ext cx="1780129" cy="26707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x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EA387EE3-C5A7-804A-8E5C-9C16187465F0}"/>
                </a:ext>
              </a:extLst>
            </p:cNvPr>
            <p:cNvSpPr/>
            <p:nvPr/>
          </p:nvSpPr>
          <p:spPr>
            <a:xfrm>
              <a:off x="13111367" y="7062209"/>
              <a:ext cx="1600805" cy="1410617"/>
            </a:xfrm>
            <a:prstGeom prst="rect">
              <a:avLst/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4716CEF1-7F32-904A-AD76-6EEFC6101877}"/>
                </a:ext>
              </a:extLst>
            </p:cNvPr>
            <p:cNvSpPr/>
            <p:nvPr/>
          </p:nvSpPr>
          <p:spPr>
            <a:xfrm>
              <a:off x="13287960" y="6439317"/>
              <a:ext cx="1293944" cy="286232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8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Baghdad" pitchFamily="2" charset="-78"/>
                  <a:cs typeface="Baghdad" pitchFamily="2" charset="-78"/>
                </a:rPr>
                <a:t>÷</a:t>
              </a: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D5F72A71-F50E-944B-9494-45A99CDE053A}"/>
                </a:ext>
              </a:extLst>
            </p:cNvPr>
            <p:cNvSpPr/>
            <p:nvPr/>
          </p:nvSpPr>
          <p:spPr>
            <a:xfrm>
              <a:off x="793529" y="3883203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  <a:t>Avg. cost </a:t>
              </a:r>
              <a:b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</a:br>
              <a: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  <a:t>per click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BCC38791-4020-F14A-B555-4EFAC955BE24}"/>
                </a:ext>
              </a:extLst>
            </p:cNvPr>
            <p:cNvSpPr/>
            <p:nvPr/>
          </p:nvSpPr>
          <p:spPr>
            <a:xfrm>
              <a:off x="793529" y="8079503"/>
              <a:ext cx="6687150" cy="3455028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  <a:t>Avg. clicks per conversion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C1996853-B8D7-A546-939D-B57F13E472FA}"/>
                </a:ext>
              </a:extLst>
            </p:cNvPr>
            <p:cNvSpPr/>
            <p:nvPr/>
          </p:nvSpPr>
          <p:spPr>
            <a:xfrm>
              <a:off x="3413517" y="2781170"/>
              <a:ext cx="1600805" cy="1410617"/>
            </a:xfrm>
            <a:prstGeom prst="rect">
              <a:avLst/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7DE591AE-B409-9044-AC80-4E26A4BA0F12}"/>
                </a:ext>
              </a:extLst>
            </p:cNvPr>
            <p:cNvSpPr/>
            <p:nvPr/>
          </p:nvSpPr>
          <p:spPr>
            <a:xfrm>
              <a:off x="3347016" y="2463086"/>
              <a:ext cx="1780129" cy="26707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x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8A896163-90D6-B843-8576-6873B28C1E14}"/>
                </a:ext>
              </a:extLst>
            </p:cNvPr>
            <p:cNvSpPr/>
            <p:nvPr/>
          </p:nvSpPr>
          <p:spPr>
            <a:xfrm>
              <a:off x="3413517" y="7062192"/>
              <a:ext cx="1600805" cy="1410616"/>
            </a:xfrm>
            <a:prstGeom prst="rect">
              <a:avLst/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6045F01-4820-0F43-B845-91B43E7473D4}"/>
                </a:ext>
              </a:extLst>
            </p:cNvPr>
            <p:cNvSpPr/>
            <p:nvPr/>
          </p:nvSpPr>
          <p:spPr>
            <a:xfrm>
              <a:off x="3590107" y="6482845"/>
              <a:ext cx="1293944" cy="28623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18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Baghdad" pitchFamily="2" charset="-78"/>
                  <a:cs typeface="Baghdad" pitchFamily="2" charset="-78"/>
                </a:rPr>
                <a:t>÷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48C63C2-433E-434B-A09C-B26B34A24C64}"/>
                </a:ext>
              </a:extLst>
            </p:cNvPr>
            <p:cNvSpPr/>
            <p:nvPr/>
          </p:nvSpPr>
          <p:spPr>
            <a:xfrm>
              <a:off x="-11190397" y="-11784767"/>
              <a:ext cx="6687150" cy="345502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Fixed costs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302C94EA-BAEA-1C42-B460-E345D6BCA47A}"/>
                </a:ext>
              </a:extLst>
            </p:cNvPr>
            <p:cNvSpPr/>
            <p:nvPr/>
          </p:nvSpPr>
          <p:spPr>
            <a:xfrm>
              <a:off x="-3860835" y="-11072054"/>
              <a:ext cx="1083951" cy="19389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+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BB70FEE-4B09-6749-9EBB-8E9699B93B39}"/>
                </a:ext>
              </a:extLst>
            </p:cNvPr>
            <p:cNvSpPr/>
            <p:nvPr/>
          </p:nvSpPr>
          <p:spPr>
            <a:xfrm>
              <a:off x="-11233191" y="-6069259"/>
              <a:ext cx="6687150" cy="345502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500" dirty="0">
                  <a:solidFill>
                    <a:schemeClr val="tx1"/>
                  </a:solidFill>
                  <a:latin typeface="Helvetica" pitchFamily="2" charset="0"/>
                </a:rPr>
                <a:t>Employee salaries</a:t>
              </a:r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0CF22C1F-780F-EA43-88E2-B74F6A4F56CE}"/>
                </a:ext>
              </a:extLst>
            </p:cNvPr>
            <p:cNvSpPr/>
            <p:nvPr/>
          </p:nvSpPr>
          <p:spPr>
            <a:xfrm>
              <a:off x="-11200267" y="-1872959"/>
              <a:ext cx="6687150" cy="345502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Rent, </a:t>
              </a:r>
            </a:p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utilities</a:t>
              </a:r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4BF9BBF4-F77A-6449-B627-78DE1D453162}"/>
                </a:ext>
              </a:extLst>
            </p:cNvPr>
            <p:cNvSpPr/>
            <p:nvPr/>
          </p:nvSpPr>
          <p:spPr>
            <a:xfrm>
              <a:off x="-11200267" y="2323341"/>
              <a:ext cx="6687150" cy="345502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Hardware, software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E0B40D33-3C56-6145-974D-C035A757154F}"/>
                </a:ext>
              </a:extLst>
            </p:cNvPr>
            <p:cNvCxnSpPr>
              <a:cxnSpLocks/>
            </p:cNvCxnSpPr>
            <p:nvPr/>
          </p:nvCxnSpPr>
          <p:spPr>
            <a:xfrm>
              <a:off x="-7852393" y="-8012324"/>
              <a:ext cx="6946" cy="171186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B04CF532-279C-E54C-89FC-56875F8E5AC2}"/>
                </a:ext>
              </a:extLst>
            </p:cNvPr>
            <p:cNvSpPr/>
            <p:nvPr/>
          </p:nvSpPr>
          <p:spPr>
            <a:xfrm>
              <a:off x="-8580279" y="-2974992"/>
              <a:ext cx="1600805" cy="1410617"/>
            </a:xfrm>
            <a:prstGeom prst="rect">
              <a:avLst/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32CAFD4C-4AF1-174C-85F0-0206B7FB3FE1}"/>
                </a:ext>
              </a:extLst>
            </p:cNvPr>
            <p:cNvSpPr/>
            <p:nvPr/>
          </p:nvSpPr>
          <p:spPr>
            <a:xfrm>
              <a:off x="-8298691" y="-3293076"/>
              <a:ext cx="1083951" cy="19389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Helvetica" pitchFamily="2" charset="0"/>
                </a:rPr>
                <a:t>+</a:t>
              </a:r>
              <a:endParaRPr lang="en-US" sz="1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53A67BC5-0B4A-534E-9DC5-67B78E7C2BF6}"/>
                </a:ext>
              </a:extLst>
            </p:cNvPr>
            <p:cNvSpPr/>
            <p:nvPr/>
          </p:nvSpPr>
          <p:spPr>
            <a:xfrm>
              <a:off x="-8580279" y="1306047"/>
              <a:ext cx="1600805" cy="1410617"/>
            </a:xfrm>
            <a:prstGeom prst="rect">
              <a:avLst/>
            </a:prstGeom>
            <a:solidFill>
              <a:schemeClr val="bg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0" dirty="0">
                <a:solidFill>
                  <a:schemeClr val="bg1"/>
                </a:solidFill>
                <a:latin typeface="Helvetica" pitchFamily="2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8DA12B9B-2917-894C-8DA2-9F8D524FA198}"/>
                </a:ext>
              </a:extLst>
            </p:cNvPr>
            <p:cNvSpPr/>
            <p:nvPr/>
          </p:nvSpPr>
          <p:spPr>
            <a:xfrm>
              <a:off x="-8298690" y="987956"/>
              <a:ext cx="1083951" cy="193899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en-US" sz="1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Helvetica" pitchFamily="2" charset="0"/>
                </a:rPr>
                <a:t>+</a:t>
              </a:r>
              <a:endParaRPr lang="en-US" sz="12000" b="1" dirty="0">
                <a:solidFill>
                  <a:prstClr val="black">
                    <a:lumMod val="75000"/>
                    <a:lumOff val="25000"/>
                  </a:prst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697375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C180898-DC57-1144-BAEB-6219BFA0E447}"/>
              </a:ext>
            </a:extLst>
          </p:cNvPr>
          <p:cNvGrpSpPr/>
          <p:nvPr/>
        </p:nvGrpSpPr>
        <p:grpSpPr>
          <a:xfrm>
            <a:off x="-13284655" y="-2153010"/>
            <a:ext cx="38761309" cy="8622526"/>
            <a:chOff x="-13284655" y="-2153010"/>
            <a:chExt cx="38761309" cy="862252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C03F240-AE1D-7344-8390-0A66252AD725}"/>
                </a:ext>
              </a:extLst>
            </p:cNvPr>
            <p:cNvSpPr/>
            <p:nvPr/>
          </p:nvSpPr>
          <p:spPr>
            <a:xfrm>
              <a:off x="-13284655" y="388484"/>
              <a:ext cx="38761309" cy="60810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E4D64A4-B57E-474B-BE5F-8DBF01723109}"/>
                </a:ext>
              </a:extLst>
            </p:cNvPr>
            <p:cNvGrpSpPr/>
            <p:nvPr/>
          </p:nvGrpSpPr>
          <p:grpSpPr>
            <a:xfrm>
              <a:off x="-4725252" y="-2153010"/>
              <a:ext cx="21642503" cy="4003936"/>
              <a:chOff x="-4725252" y="-3154499"/>
              <a:chExt cx="21642503" cy="4003936"/>
            </a:xfrm>
          </p:grpSpPr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555DE468-7F70-234D-9EC9-DF783149852C}"/>
                  </a:ext>
                </a:extLst>
              </p:cNvPr>
              <p:cNvSpPr/>
              <p:nvPr/>
            </p:nvSpPr>
            <p:spPr>
              <a:xfrm>
                <a:off x="-64024" y="-3154499"/>
                <a:ext cx="12256024" cy="1858005"/>
              </a:xfrm>
              <a:prstGeom prst="rect">
                <a:avLst/>
              </a:prstGeom>
              <a:solidFill>
                <a:schemeClr val="bg1"/>
              </a:solidFill>
              <a:ln w="762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0" i="1" dirty="0">
                    <a:solidFill>
                      <a:schemeClr val="tx1"/>
                    </a:solidFill>
                    <a:latin typeface="Helvetica" pitchFamily="2" charset="0"/>
                  </a:rPr>
                  <a:t>Cash flows per unit time</a:t>
                </a: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5A70B845-9B4A-1C4E-AEC3-7671DB5F3F5A}"/>
                  </a:ext>
                </a:extLst>
              </p:cNvPr>
              <p:cNvSpPr/>
              <p:nvPr/>
            </p:nvSpPr>
            <p:spPr>
              <a:xfrm>
                <a:off x="-4725252" y="-1382062"/>
                <a:ext cx="21642502" cy="1858005"/>
              </a:xfrm>
              <a:prstGeom prst="rect">
                <a:avLst/>
              </a:prstGeom>
              <a:solidFill>
                <a:schemeClr val="bg1"/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0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  <p:sp>
            <p:nvSpPr>
              <p:cNvPr id="52" name="Rectangle 51">
                <a:extLst>
                  <a:ext uri="{FF2B5EF4-FFF2-40B4-BE49-F238E27FC236}">
                    <a16:creationId xmlns:a16="http://schemas.microsoft.com/office/drawing/2014/main" id="{D1EC2DA7-2D1A-4C4B-9A35-35F77F24D7F9}"/>
                  </a:ext>
                </a:extLst>
              </p:cNvPr>
              <p:cNvSpPr/>
              <p:nvPr/>
            </p:nvSpPr>
            <p:spPr>
              <a:xfrm>
                <a:off x="-4725251" y="-850605"/>
                <a:ext cx="21642502" cy="1700042"/>
              </a:xfrm>
              <a:prstGeom prst="rect">
                <a:avLst/>
              </a:prstGeom>
              <a:solidFill>
                <a:schemeClr val="bg1"/>
              </a:solidFill>
              <a:ln w="762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8000" dirty="0">
                  <a:solidFill>
                    <a:schemeClr val="tx1"/>
                  </a:solidFill>
                  <a:latin typeface="Helvetica" pitchFamily="2" charset="0"/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6A8CA9F-545F-D14B-9949-4EF991729FE5}"/>
                </a:ext>
              </a:extLst>
            </p:cNvPr>
            <p:cNvGrpSpPr/>
            <p:nvPr/>
          </p:nvGrpSpPr>
          <p:grpSpPr>
            <a:xfrm>
              <a:off x="-12674782" y="998458"/>
              <a:ext cx="37324123" cy="4948543"/>
              <a:chOff x="-20603666" y="-11784767"/>
              <a:chExt cx="42340538" cy="3608786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7FA3E59-B077-2E47-A68B-554C2AEB2D6A}"/>
                  </a:ext>
                </a:extLst>
              </p:cNvPr>
              <p:cNvSpPr/>
              <p:nvPr/>
            </p:nvSpPr>
            <p:spPr>
              <a:xfrm>
                <a:off x="-20603666" y="-11784767"/>
                <a:ext cx="6687150" cy="3455028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  <a:t>Customer lifetime </a:t>
                </a:r>
                <a:b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</a:br>
                <a: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  <a:t>value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39CE676-71C4-2645-A168-90605FAD93EA}"/>
                  </a:ext>
                </a:extLst>
              </p:cNvPr>
              <p:cNvSpPr/>
              <p:nvPr/>
            </p:nvSpPr>
            <p:spPr>
              <a:xfrm>
                <a:off x="-2482815" y="-11784767"/>
                <a:ext cx="6687150" cy="3455028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  <a:t>Avg. </a:t>
                </a:r>
                <a:b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</a:br>
                <a: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  <a:t>order frequency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57CEECC-8797-5046-A27F-973F8A56AC5F}"/>
                  </a:ext>
                </a:extLst>
              </p:cNvPr>
              <p:cNvSpPr/>
              <p:nvPr/>
            </p:nvSpPr>
            <p:spPr>
              <a:xfrm>
                <a:off x="6325395" y="-11784767"/>
                <a:ext cx="6687150" cy="3455028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  <a:t>Avg. </a:t>
                </a:r>
                <a:b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</a:br>
                <a: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  <a:t>contribution </a:t>
                </a:r>
                <a:b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</a:br>
                <a: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  <a:t>margin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3BD6B65-501F-694D-87E5-033A54C70BC6}"/>
                  </a:ext>
                </a:extLst>
              </p:cNvPr>
              <p:cNvSpPr/>
              <p:nvPr/>
            </p:nvSpPr>
            <p:spPr>
              <a:xfrm>
                <a:off x="-13247832" y="-10830966"/>
                <a:ext cx="1083951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pitchFamily="2" charset="0"/>
                  </a:rPr>
                  <a:t>=</a:t>
                </a:r>
                <a:endPara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380EB26D-1930-624E-922D-1282E860E0A4}"/>
                  </a:ext>
                </a:extLst>
              </p:cNvPr>
              <p:cNvSpPr/>
              <p:nvPr/>
            </p:nvSpPr>
            <p:spPr>
              <a:xfrm>
                <a:off x="4806087" y="-10830962"/>
                <a:ext cx="1040670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pitchFamily="2" charset="0"/>
                  </a:rPr>
                  <a:t>x</a:t>
                </a:r>
                <a:endPara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0BE91DE4-E834-3D46-8D0A-10DB9CD5D1AD}"/>
                  </a:ext>
                </a:extLst>
              </p:cNvPr>
              <p:cNvGrpSpPr/>
              <p:nvPr/>
            </p:nvGrpSpPr>
            <p:grpSpPr>
              <a:xfrm>
                <a:off x="-4535313" y="-10846747"/>
                <a:ext cx="1780129" cy="2670766"/>
                <a:chOff x="12696523" y="2704174"/>
                <a:chExt cx="1780129" cy="2670766"/>
              </a:xfrm>
            </p:grpSpPr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3CA7F28C-54E7-854E-BF9D-3DF126287A7A}"/>
                    </a:ext>
                  </a:extLst>
                </p:cNvPr>
                <p:cNvSpPr/>
                <p:nvPr/>
              </p:nvSpPr>
              <p:spPr>
                <a:xfrm>
                  <a:off x="12763024" y="2781170"/>
                  <a:ext cx="1600805" cy="1410617"/>
                </a:xfrm>
                <a:prstGeom prst="rect">
                  <a:avLst/>
                </a:prstGeom>
                <a:solidFill>
                  <a:schemeClr val="bg1"/>
                </a:solidFill>
                <a:ln w="762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12000" dirty="0">
                    <a:solidFill>
                      <a:schemeClr val="bg1"/>
                    </a:solidFill>
                    <a:latin typeface="Helvetica" pitchFamily="2" charset="0"/>
                  </a:endParaRPr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A47FDA45-9AEF-CA44-8C64-CEBFE24C6FD2}"/>
                    </a:ext>
                  </a:extLst>
                </p:cNvPr>
                <p:cNvSpPr/>
                <p:nvPr/>
              </p:nvSpPr>
              <p:spPr>
                <a:xfrm>
                  <a:off x="12696523" y="2704174"/>
                  <a:ext cx="1780129" cy="2670766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:r>
                    <a:rPr lang="en-US" sz="1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Helvetica" pitchFamily="2" charset="0"/>
                    </a:rPr>
                    <a:t>x</a:t>
                  </a:r>
                  <a:endParaRPr lang="en-US" sz="1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p:grp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948C63C2-433E-434B-A09C-B26B34A24C64}"/>
                  </a:ext>
                </a:extLst>
              </p:cNvPr>
              <p:cNvSpPr/>
              <p:nvPr/>
            </p:nvSpPr>
            <p:spPr>
              <a:xfrm>
                <a:off x="-11538740" y="-11784767"/>
                <a:ext cx="6687150" cy="3455028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  <a:t>Avg. </a:t>
                </a:r>
                <a:b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</a:br>
                <a: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  <a:t>order amount</a:t>
                </a:r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829A7557-23F9-BA48-9428-7D61395273C8}"/>
                  </a:ext>
                </a:extLst>
              </p:cNvPr>
              <p:cNvSpPr/>
              <p:nvPr/>
            </p:nvSpPr>
            <p:spPr>
              <a:xfrm>
                <a:off x="15049722" y="-11784767"/>
                <a:ext cx="6687150" cy="3455028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  <a:t>Avg. </a:t>
                </a:r>
                <a:b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</a:br>
                <a:r>
                  <a:rPr lang="en-US" sz="8000" dirty="0">
                    <a:solidFill>
                      <a:schemeClr val="tx1"/>
                    </a:solidFill>
                    <a:latin typeface="Helvetica" pitchFamily="2" charset="0"/>
                  </a:rPr>
                  <a:t>customer lifetime</a:t>
                </a:r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3E4C2B61-79B4-614A-BF3C-947D21BB0A07}"/>
                  </a:ext>
                </a:extLst>
              </p:cNvPr>
              <p:cNvSpPr/>
              <p:nvPr/>
            </p:nvSpPr>
            <p:spPr>
              <a:xfrm>
                <a:off x="13530414" y="-10830962"/>
                <a:ext cx="1040670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Helvetica" pitchFamily="2" charset="0"/>
                  </a:rPr>
                  <a:t>x</a:t>
                </a:r>
                <a:endParaRPr lang="en-US" sz="12000" b="1" dirty="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20788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26C641B7-6C44-9D4E-BA7A-873829077240}"/>
              </a:ext>
            </a:extLst>
          </p:cNvPr>
          <p:cNvGrpSpPr/>
          <p:nvPr/>
        </p:nvGrpSpPr>
        <p:grpSpPr>
          <a:xfrm>
            <a:off x="-5130442" y="-3428999"/>
            <a:ext cx="24071585" cy="13773150"/>
            <a:chOff x="-5130442" y="-3428999"/>
            <a:chExt cx="24071585" cy="1377315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C03F240-AE1D-7344-8390-0A66252AD725}"/>
                </a:ext>
              </a:extLst>
            </p:cNvPr>
            <p:cNvSpPr/>
            <p:nvPr/>
          </p:nvSpPr>
          <p:spPr>
            <a:xfrm>
              <a:off x="-5130442" y="-3428999"/>
              <a:ext cx="24071585" cy="13773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7FA3E59-B077-2E47-A68B-554C2AEB2D6A}"/>
                </a:ext>
              </a:extLst>
            </p:cNvPr>
            <p:cNvSpPr/>
            <p:nvPr/>
          </p:nvSpPr>
          <p:spPr>
            <a:xfrm>
              <a:off x="3957914" y="-2744997"/>
              <a:ext cx="5894871" cy="473770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New </a:t>
              </a:r>
              <a:b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</a:br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users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9CE676-71C4-2645-A168-90605FAD93EA}"/>
                </a:ext>
              </a:extLst>
            </p:cNvPr>
            <p:cNvSpPr/>
            <p:nvPr/>
          </p:nvSpPr>
          <p:spPr>
            <a:xfrm>
              <a:off x="7773077" y="4641671"/>
              <a:ext cx="5894871" cy="4737703"/>
            </a:xfrm>
            <a:prstGeom prst="rect">
              <a:avLst/>
            </a:prstGeom>
            <a:solidFill>
              <a:srgbClr val="B348FF">
                <a:alpha val="25098"/>
              </a:srgb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Paid ads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Google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Facebook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YouTube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CEECC-8797-5046-A27F-973F8A56AC5F}"/>
                </a:ext>
              </a:extLst>
            </p:cNvPr>
            <p:cNvSpPr/>
            <p:nvPr/>
          </p:nvSpPr>
          <p:spPr>
            <a:xfrm>
              <a:off x="0" y="4660934"/>
              <a:ext cx="5894871" cy="473770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Search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Google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App stores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48C63C2-433E-434B-A09C-B26B34A24C64}"/>
                </a:ext>
              </a:extLst>
            </p:cNvPr>
            <p:cNvSpPr/>
            <p:nvPr/>
          </p:nvSpPr>
          <p:spPr>
            <a:xfrm>
              <a:off x="-4750653" y="-1613716"/>
              <a:ext cx="5894871" cy="473770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Direct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URL entry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Bookmarks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29A7557-23F9-BA48-9428-7D61395273C8}"/>
                </a:ext>
              </a:extLst>
            </p:cNvPr>
            <p:cNvSpPr/>
            <p:nvPr/>
          </p:nvSpPr>
          <p:spPr>
            <a:xfrm>
              <a:off x="12502392" y="-1496021"/>
              <a:ext cx="5894871" cy="47377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Invitation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Referral from current user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2F9B42C-E27F-3B45-900E-7329996E8D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1222" y="228600"/>
              <a:ext cx="1136328" cy="52653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B94C6D25-F45E-8948-84DC-4B4C0C937BC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609424" y="237912"/>
              <a:ext cx="1136328" cy="52653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A6759D1-BCBA-224B-991E-32DA05BCCAC6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4101319" y="2997676"/>
              <a:ext cx="1136328" cy="52653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C17F2AC-8A28-9B49-941B-8B696830DEF4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8408963" y="2959151"/>
              <a:ext cx="1136328" cy="52653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8007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26C641B7-6C44-9D4E-BA7A-873829077240}"/>
              </a:ext>
            </a:extLst>
          </p:cNvPr>
          <p:cNvGrpSpPr/>
          <p:nvPr/>
        </p:nvGrpSpPr>
        <p:grpSpPr>
          <a:xfrm>
            <a:off x="-9515475" y="-3428999"/>
            <a:ext cx="32689799" cy="13773150"/>
            <a:chOff x="-9515475" y="-3428999"/>
            <a:chExt cx="32689799" cy="1377315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C03F240-AE1D-7344-8390-0A66252AD725}"/>
                </a:ext>
              </a:extLst>
            </p:cNvPr>
            <p:cNvSpPr/>
            <p:nvPr/>
          </p:nvSpPr>
          <p:spPr>
            <a:xfrm>
              <a:off x="-9515475" y="-3428999"/>
              <a:ext cx="32689799" cy="13773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00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7FA3E59-B077-2E47-A68B-554C2AEB2D6A}"/>
                </a:ext>
              </a:extLst>
            </p:cNvPr>
            <p:cNvSpPr/>
            <p:nvPr/>
          </p:nvSpPr>
          <p:spPr>
            <a:xfrm>
              <a:off x="3957914" y="-2744997"/>
              <a:ext cx="5894871" cy="4737703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New </a:t>
              </a:r>
              <a:b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</a:br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users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39CE676-71C4-2645-A168-90605FAD93EA}"/>
                </a:ext>
              </a:extLst>
            </p:cNvPr>
            <p:cNvSpPr/>
            <p:nvPr/>
          </p:nvSpPr>
          <p:spPr>
            <a:xfrm>
              <a:off x="7773077" y="4641671"/>
              <a:ext cx="5894871" cy="4737703"/>
            </a:xfrm>
            <a:prstGeom prst="rect">
              <a:avLst/>
            </a:prstGeom>
            <a:solidFill>
              <a:srgbClr val="B348FF">
                <a:alpha val="25098"/>
              </a:srgb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Paid ads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Google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Facebook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YouTube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57CEECC-8797-5046-A27F-973F8A56AC5F}"/>
                </a:ext>
              </a:extLst>
            </p:cNvPr>
            <p:cNvSpPr/>
            <p:nvPr/>
          </p:nvSpPr>
          <p:spPr>
            <a:xfrm>
              <a:off x="0" y="4660934"/>
              <a:ext cx="5894871" cy="4737703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Search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Google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App stores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948C63C2-433E-434B-A09C-B26B34A24C64}"/>
                </a:ext>
              </a:extLst>
            </p:cNvPr>
            <p:cNvSpPr/>
            <p:nvPr/>
          </p:nvSpPr>
          <p:spPr>
            <a:xfrm>
              <a:off x="-4750653" y="-1613716"/>
              <a:ext cx="5894871" cy="473770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Direct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URL entry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Non-web link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829A7557-23F9-BA48-9428-7D61395273C8}"/>
                </a:ext>
              </a:extLst>
            </p:cNvPr>
            <p:cNvSpPr/>
            <p:nvPr/>
          </p:nvSpPr>
          <p:spPr>
            <a:xfrm>
              <a:off x="12502392" y="-1496021"/>
              <a:ext cx="5894871" cy="47377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000" dirty="0">
                  <a:solidFill>
                    <a:schemeClr val="tx1"/>
                  </a:solidFill>
                  <a:latin typeface="Helvetica" pitchFamily="2" charset="0"/>
                </a:rPr>
                <a:t>Referrals</a:t>
              </a:r>
            </a:p>
            <a:p>
              <a:pPr marL="1143000" lvl="1" indent="-685800">
                <a:buFont typeface="Arial" panose="020B0604020202020204" pitchFamily="34" charset="0"/>
                <a:buChar char="•"/>
              </a:pPr>
              <a:r>
                <a:rPr lang="en-US" sz="5500" i="1" dirty="0">
                  <a:solidFill>
                    <a:schemeClr val="tx1"/>
                  </a:solidFill>
                  <a:latin typeface="Helvetica" pitchFamily="2" charset="0"/>
                </a:rPr>
                <a:t>Invites from current users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52F9B42C-E27F-3B45-900E-7329996E8D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1222" y="228600"/>
              <a:ext cx="1136328" cy="52653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B94C6D25-F45E-8948-84DC-4B4C0C937BC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609424" y="237912"/>
              <a:ext cx="1136328" cy="52653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5A6759D1-BCBA-224B-991E-32DA05BCCAC6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4101319" y="2997676"/>
              <a:ext cx="1136328" cy="52653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C17F2AC-8A28-9B49-941B-8B696830DEF4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8408963" y="2959151"/>
              <a:ext cx="1136328" cy="526535"/>
            </a:xfrm>
            <a:prstGeom prst="straightConnector1">
              <a:avLst/>
            </a:prstGeom>
            <a:ln w="111125">
              <a:solidFill>
                <a:schemeClr val="tx1">
                  <a:lumMod val="75000"/>
                  <a:lumOff val="2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92486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DE21AAE-1ADC-864C-B4FB-2146A9FC72A4}"/>
              </a:ext>
            </a:extLst>
          </p:cNvPr>
          <p:cNvGrpSpPr/>
          <p:nvPr/>
        </p:nvGrpSpPr>
        <p:grpSpPr>
          <a:xfrm>
            <a:off x="-410966" y="3774038"/>
            <a:ext cx="13798193" cy="1655763"/>
            <a:chOff x="-410966" y="3774038"/>
            <a:chExt cx="13798193" cy="165576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BABED6F-F06B-A845-BB10-DCD6FCAD51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6241" r="-23789" b="55293"/>
            <a:stretch/>
          </p:blipFill>
          <p:spPr>
            <a:xfrm>
              <a:off x="10387173" y="3787857"/>
              <a:ext cx="3000054" cy="1641944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C09F0E6-EBBD-1446-8E35-37E50459E9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-26126" t="54917"/>
            <a:stretch/>
          </p:blipFill>
          <p:spPr>
            <a:xfrm>
              <a:off x="-410966" y="3774038"/>
              <a:ext cx="10077236" cy="16557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501266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4186CE95-260E-734C-8B2E-55ECD44EC44B}"/>
              </a:ext>
            </a:extLst>
          </p:cNvPr>
          <p:cNvGrpSpPr/>
          <p:nvPr/>
        </p:nvGrpSpPr>
        <p:grpSpPr>
          <a:xfrm>
            <a:off x="71131" y="1384527"/>
            <a:ext cx="12049737" cy="1451142"/>
            <a:chOff x="-4917260" y="892969"/>
            <a:chExt cx="42116498" cy="507206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A3A0A5E-E2A3-BD41-893C-30E38C6885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070" t="39264" r="75742" b="39813"/>
            <a:stretch/>
          </p:blipFill>
          <p:spPr>
            <a:xfrm>
              <a:off x="-4917260" y="892969"/>
              <a:ext cx="5926902" cy="507206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C8F4ACE-7235-BC46-AB10-5F52303D4F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070" t="39264" r="75742" b="39813"/>
            <a:stretch/>
          </p:blipFill>
          <p:spPr>
            <a:xfrm>
              <a:off x="2736078" y="892969"/>
              <a:ext cx="5926902" cy="507206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71E60B1-6DBB-9742-B475-6097E1324F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1009642" y="892969"/>
              <a:ext cx="2100263" cy="5072062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030BDA0-54B7-8146-8ECA-07588145BD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070" t="39264" r="75742" b="39813"/>
            <a:stretch/>
          </p:blipFill>
          <p:spPr>
            <a:xfrm>
              <a:off x="14460733" y="892969"/>
              <a:ext cx="5926902" cy="507206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F90CF9B-2961-0743-A8C1-C49B0599C71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10776905" y="892969"/>
              <a:ext cx="2100263" cy="507206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9AA238F-5444-CB4B-9C5B-47C88A2147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12873603" y="892969"/>
              <a:ext cx="2100263" cy="507206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D4A71F6-F88C-DE44-BA4B-2AFE5A2A5B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8662980" y="892969"/>
              <a:ext cx="2100263" cy="5072062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7AB4AB5B-36C8-5E4A-9499-32A37B70DE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22501560" y="892969"/>
              <a:ext cx="2100263" cy="507206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26F65952-181F-3B46-8388-8862F0D9BF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24598258" y="892969"/>
              <a:ext cx="2100263" cy="5072062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976257C-9E31-F444-824A-510CE58464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20387635" y="892969"/>
              <a:ext cx="2100263" cy="5072062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38C5D6A-28C8-1945-9FE4-FD756D3FA3E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26694956" y="892969"/>
              <a:ext cx="2100263" cy="5072062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045B6AE-E07B-6041-A36F-381E9EB5FA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30905579" y="892969"/>
              <a:ext cx="2100263" cy="5072062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8A32C78-526C-DE43-967B-5F99A7669E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33002277" y="892969"/>
              <a:ext cx="2100263" cy="5072062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2551D1FC-5E08-6242-91C1-93EF6942D4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28791654" y="892969"/>
              <a:ext cx="2100263" cy="5072062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66F83439-4F48-C24B-B775-B0C9FD5709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35098975" y="892969"/>
              <a:ext cx="2100263" cy="5072062"/>
            </a:xfrm>
            <a:prstGeom prst="rect">
              <a:avLst/>
            </a:prstGeom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87317D8-C613-BB4B-98AF-1B76708E51C1}"/>
              </a:ext>
            </a:extLst>
          </p:cNvPr>
          <p:cNvGrpSpPr/>
          <p:nvPr/>
        </p:nvGrpSpPr>
        <p:grpSpPr>
          <a:xfrm>
            <a:off x="0" y="3296761"/>
            <a:ext cx="12049737" cy="1451142"/>
            <a:chOff x="-4917260" y="892969"/>
            <a:chExt cx="42116498" cy="5072062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6E903415-CECF-B148-9B8E-C4B209ECCA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070" t="39264" r="75742" b="39813"/>
            <a:stretch/>
          </p:blipFill>
          <p:spPr>
            <a:xfrm>
              <a:off x="-4917260" y="892969"/>
              <a:ext cx="5926902" cy="5072062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57E20FA4-1109-C943-B79F-C6D91B94BB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070" t="39264" r="75742" b="39813"/>
            <a:stretch/>
          </p:blipFill>
          <p:spPr>
            <a:xfrm>
              <a:off x="2736078" y="892969"/>
              <a:ext cx="5926902" cy="5072062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820F7225-9436-3849-AB0F-937D62A7F4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grayscl/>
            </a:blip>
            <a:srcRect l="13064" t="39264" r="82617" b="39813"/>
            <a:stretch/>
          </p:blipFill>
          <p:spPr>
            <a:xfrm>
              <a:off x="1009642" y="892969"/>
              <a:ext cx="2100263" cy="507206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515E9C4D-3D95-054D-A1A0-F1FFB52437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2070" t="39264" r="75742" b="39813"/>
            <a:stretch/>
          </p:blipFill>
          <p:spPr>
            <a:xfrm>
              <a:off x="14460733" y="892969"/>
              <a:ext cx="5926902" cy="5072062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F96D9270-1EBD-6547-82D8-8DD88CD9F6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grayscl/>
            </a:blip>
            <a:srcRect l="13064" t="39264" r="82617" b="39813"/>
            <a:stretch/>
          </p:blipFill>
          <p:spPr>
            <a:xfrm>
              <a:off x="10776905" y="892969"/>
              <a:ext cx="2100263" cy="5072062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716250F-1FF8-E24E-9B93-BC123DA41C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12873603" y="892969"/>
              <a:ext cx="2100263" cy="5072062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C8E8DC1-3AEE-5149-9472-FEE4E0F1F8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grayscl/>
            </a:blip>
            <a:srcRect l="13064" t="39264" r="82617" b="39813"/>
            <a:stretch/>
          </p:blipFill>
          <p:spPr>
            <a:xfrm>
              <a:off x="8662980" y="892969"/>
              <a:ext cx="2100263" cy="5072062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87B601E-AA45-2847-829F-CF655FA616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grayscl/>
            </a:blip>
            <a:srcRect l="13064" t="39264" r="82617" b="39813"/>
            <a:stretch/>
          </p:blipFill>
          <p:spPr>
            <a:xfrm>
              <a:off x="22501560" y="892969"/>
              <a:ext cx="2100263" cy="5072062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1DF5A70E-18AA-BB43-A799-C5981A1C0BC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grayscl/>
            </a:blip>
            <a:srcRect l="13064" t="39264" r="82617" b="39813"/>
            <a:stretch/>
          </p:blipFill>
          <p:spPr>
            <a:xfrm>
              <a:off x="24598258" y="892969"/>
              <a:ext cx="2100263" cy="5072062"/>
            </a:xfrm>
            <a:prstGeom prst="rect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5DD99BB5-9D59-5A4C-A974-057D2218A7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grayscl/>
            </a:blip>
            <a:srcRect l="13064" t="39264" r="82617" b="39813"/>
            <a:stretch/>
          </p:blipFill>
          <p:spPr>
            <a:xfrm>
              <a:off x="20387635" y="892969"/>
              <a:ext cx="2100263" cy="5072062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9F6EB40B-CEFA-3F44-BB03-AB5F37BA86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grayscl/>
            </a:blip>
            <a:srcRect l="13064" t="39264" r="82617" b="39813"/>
            <a:stretch/>
          </p:blipFill>
          <p:spPr>
            <a:xfrm>
              <a:off x="26694956" y="892969"/>
              <a:ext cx="2100263" cy="5072062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3CF2654A-1DB2-8A4B-82F5-126A9AA24F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30905579" y="892969"/>
              <a:ext cx="2100263" cy="5072062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904AD5BF-2080-2F4D-B2A0-3E05FF940B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33002277" y="892969"/>
              <a:ext cx="2100263" cy="5072062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319392FD-241D-E345-BB20-8C1957DD2F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28791654" y="892969"/>
              <a:ext cx="2100263" cy="5072062"/>
            </a:xfrm>
            <a:prstGeom prst="rect">
              <a:avLst/>
            </a:prstGeom>
          </p:spPr>
        </p:pic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6208D9B7-1CF4-9C44-9EE3-1D837F00F9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35098975" y="892969"/>
              <a:ext cx="2100263" cy="507206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85627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D6A9918-438C-9F41-8B1B-B51155EE2DA7}"/>
              </a:ext>
            </a:extLst>
          </p:cNvPr>
          <p:cNvGrpSpPr/>
          <p:nvPr/>
        </p:nvGrpSpPr>
        <p:grpSpPr>
          <a:xfrm>
            <a:off x="78119" y="256853"/>
            <a:ext cx="12035762" cy="3462391"/>
            <a:chOff x="726317" y="1871691"/>
            <a:chExt cx="9956452" cy="2864225"/>
          </a:xfrm>
        </p:grpSpPr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515E9C4D-3D95-054D-A1A0-F1FFB52437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7430" t="39264" r="75742" b="39813"/>
            <a:stretch/>
          </p:blipFill>
          <p:spPr>
            <a:xfrm>
              <a:off x="3341767" y="2559203"/>
              <a:ext cx="950051" cy="1451142"/>
            </a:xfrm>
            <a:prstGeom prst="rect">
              <a:avLst/>
            </a:prstGeom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57169CD-EC5D-4644-AEAB-0198C948B4F2}"/>
                </a:ext>
              </a:extLst>
            </p:cNvPr>
            <p:cNvGrpSpPr/>
            <p:nvPr/>
          </p:nvGrpSpPr>
          <p:grpSpPr>
            <a:xfrm>
              <a:off x="726317" y="1909750"/>
              <a:ext cx="2405451" cy="2826166"/>
              <a:chOff x="366722" y="224788"/>
              <a:chExt cx="2405451" cy="2826166"/>
            </a:xfrm>
          </p:grpSpPr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3CF2654A-1DB2-8A4B-82F5-126A9AA24F7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971526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904AD5BF-2080-2F4D-B2A0-3E05FF940B3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1571402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38" name="Picture 37">
                <a:extLst>
                  <a:ext uri="{FF2B5EF4-FFF2-40B4-BE49-F238E27FC236}">
                    <a16:creationId xmlns:a16="http://schemas.microsoft.com/office/drawing/2014/main" id="{319392FD-241D-E345-BB20-8C1957DD2F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366722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39" name="Picture 38">
                <a:extLst>
                  <a:ext uri="{FF2B5EF4-FFF2-40B4-BE49-F238E27FC236}">
                    <a16:creationId xmlns:a16="http://schemas.microsoft.com/office/drawing/2014/main" id="{6208D9B7-1CF4-9C44-9EE3-1D837F00F9F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2171277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E844A492-69E6-EE49-9F99-B5E8BD223F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971526" y="1599812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41" name="Picture 40">
                <a:extLst>
                  <a:ext uri="{FF2B5EF4-FFF2-40B4-BE49-F238E27FC236}">
                    <a16:creationId xmlns:a16="http://schemas.microsoft.com/office/drawing/2014/main" id="{B846290A-695F-4245-9C20-B3027B4DF33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1571402" y="1599812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9B0430D1-40A6-0C41-BC51-7324177485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366722" y="1599812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6A7BC633-34E7-3547-8E77-FD12F778F2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2171277" y="1599812"/>
                <a:ext cx="600896" cy="1451142"/>
              </a:xfrm>
              <a:prstGeom prst="rect">
                <a:avLst/>
              </a:prstGeom>
            </p:spPr>
          </p:pic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ED6711C6-1085-6642-A820-40C168D2EB3B}"/>
                </a:ext>
              </a:extLst>
            </p:cNvPr>
            <p:cNvGrpSpPr/>
            <p:nvPr/>
          </p:nvGrpSpPr>
          <p:grpSpPr>
            <a:xfrm>
              <a:off x="4501817" y="1871691"/>
              <a:ext cx="2405451" cy="2826166"/>
              <a:chOff x="366722" y="224788"/>
              <a:chExt cx="2405451" cy="2826166"/>
            </a:xfrm>
          </p:grpSpPr>
          <p:pic>
            <p:nvPicPr>
              <p:cNvPr id="45" name="Picture 44">
                <a:extLst>
                  <a:ext uri="{FF2B5EF4-FFF2-40B4-BE49-F238E27FC236}">
                    <a16:creationId xmlns:a16="http://schemas.microsoft.com/office/drawing/2014/main" id="{CCF413EC-CF02-004E-9933-6645BD000F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grayscl/>
              </a:blip>
              <a:srcRect l="13064" t="39264" r="82617" b="39813"/>
              <a:stretch/>
            </p:blipFill>
            <p:spPr>
              <a:xfrm>
                <a:off x="971526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46" name="Picture 45">
                <a:extLst>
                  <a:ext uri="{FF2B5EF4-FFF2-40B4-BE49-F238E27FC236}">
                    <a16:creationId xmlns:a16="http://schemas.microsoft.com/office/drawing/2014/main" id="{B9379E23-EFEA-C641-8250-C07951811B2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grayscl/>
              </a:blip>
              <a:srcRect l="13064" t="39264" r="82617" b="39813"/>
              <a:stretch/>
            </p:blipFill>
            <p:spPr>
              <a:xfrm>
                <a:off x="1571402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47" name="Picture 46">
                <a:extLst>
                  <a:ext uri="{FF2B5EF4-FFF2-40B4-BE49-F238E27FC236}">
                    <a16:creationId xmlns:a16="http://schemas.microsoft.com/office/drawing/2014/main" id="{9697DBA2-6EF0-4E41-A2C5-92784DB3642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grayscl/>
              </a:blip>
              <a:srcRect l="13064" t="39264" r="82617" b="39813"/>
              <a:stretch/>
            </p:blipFill>
            <p:spPr>
              <a:xfrm>
                <a:off x="366722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48" name="Picture 47">
                <a:extLst>
                  <a:ext uri="{FF2B5EF4-FFF2-40B4-BE49-F238E27FC236}">
                    <a16:creationId xmlns:a16="http://schemas.microsoft.com/office/drawing/2014/main" id="{EECA6A02-A91A-254F-B90A-0465970B0FE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grayscl/>
              </a:blip>
              <a:srcRect l="13064" t="39264" r="82617" b="39813"/>
              <a:stretch/>
            </p:blipFill>
            <p:spPr>
              <a:xfrm>
                <a:off x="2171277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2F1EF65A-1D42-9F48-86A6-E9345CBB546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971526" y="1599812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50" name="Picture 49">
                <a:extLst>
                  <a:ext uri="{FF2B5EF4-FFF2-40B4-BE49-F238E27FC236}">
                    <a16:creationId xmlns:a16="http://schemas.microsoft.com/office/drawing/2014/main" id="{DC0831F2-BC18-3645-8835-D051F543161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1571402" y="1599812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53A284B0-9DCC-CF4D-A164-432CD745E7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366722" y="1599812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37279BD5-5C8E-EF4D-8630-17E93DCA76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2171277" y="1599812"/>
                <a:ext cx="600896" cy="1451142"/>
              </a:xfrm>
              <a:prstGeom prst="rect">
                <a:avLst/>
              </a:prstGeom>
            </p:spPr>
          </p:pic>
        </p:grpSp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144C1802-1CF5-EB4A-9FFA-2DB54F5189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7430" t="39264" r="75742" b="39813"/>
            <a:stretch/>
          </p:blipFill>
          <p:spPr>
            <a:xfrm>
              <a:off x="7117267" y="2559203"/>
              <a:ext cx="950051" cy="1451142"/>
            </a:xfrm>
            <a:prstGeom prst="rect">
              <a:avLst/>
            </a:prstGeom>
          </p:spPr>
        </p:pic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99B393A-4B73-1740-816B-61A9C0C75A9D}"/>
                </a:ext>
              </a:extLst>
            </p:cNvPr>
            <p:cNvGrpSpPr/>
            <p:nvPr/>
          </p:nvGrpSpPr>
          <p:grpSpPr>
            <a:xfrm>
              <a:off x="8277318" y="1871691"/>
              <a:ext cx="2405451" cy="2826166"/>
              <a:chOff x="366722" y="224788"/>
              <a:chExt cx="2405451" cy="2826166"/>
            </a:xfrm>
          </p:grpSpPr>
          <p:pic>
            <p:nvPicPr>
              <p:cNvPr id="55" name="Picture 54">
                <a:extLst>
                  <a:ext uri="{FF2B5EF4-FFF2-40B4-BE49-F238E27FC236}">
                    <a16:creationId xmlns:a16="http://schemas.microsoft.com/office/drawing/2014/main" id="{23BE0C80-1E6F-AF46-9D1F-CEA20C330A3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grayscl/>
              </a:blip>
              <a:srcRect l="13064" t="39264" r="82617" b="39813"/>
              <a:stretch/>
            </p:blipFill>
            <p:spPr>
              <a:xfrm>
                <a:off x="971526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56" name="Picture 55">
                <a:extLst>
                  <a:ext uri="{FF2B5EF4-FFF2-40B4-BE49-F238E27FC236}">
                    <a16:creationId xmlns:a16="http://schemas.microsoft.com/office/drawing/2014/main" id="{1046F435-80A4-9B4F-A956-BFE1EC48D25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grayscl/>
              </a:blip>
              <a:srcRect l="13064" t="39264" r="82617" b="39813"/>
              <a:stretch/>
            </p:blipFill>
            <p:spPr>
              <a:xfrm>
                <a:off x="1571402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2BF0C2E6-5687-A344-BB72-F0C2B33FEFC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grayscl/>
              </a:blip>
              <a:srcRect l="13064" t="39264" r="82617" b="39813"/>
              <a:stretch/>
            </p:blipFill>
            <p:spPr>
              <a:xfrm>
                <a:off x="366722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58" name="Picture 57">
                <a:extLst>
                  <a:ext uri="{FF2B5EF4-FFF2-40B4-BE49-F238E27FC236}">
                    <a16:creationId xmlns:a16="http://schemas.microsoft.com/office/drawing/2014/main" id="{3ED7BE3B-D2F8-BA42-A49F-04C7F3283EA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grayscl/>
              </a:blip>
              <a:srcRect l="13064" t="39264" r="82617" b="39813"/>
              <a:stretch/>
            </p:blipFill>
            <p:spPr>
              <a:xfrm>
                <a:off x="2171277" y="224788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59" name="Picture 58">
                <a:extLst>
                  <a:ext uri="{FF2B5EF4-FFF2-40B4-BE49-F238E27FC236}">
                    <a16:creationId xmlns:a16="http://schemas.microsoft.com/office/drawing/2014/main" id="{FABEDC8B-3141-4840-BB16-FC25D6C8437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971526" y="1599812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60" name="Picture 59">
                <a:extLst>
                  <a:ext uri="{FF2B5EF4-FFF2-40B4-BE49-F238E27FC236}">
                    <a16:creationId xmlns:a16="http://schemas.microsoft.com/office/drawing/2014/main" id="{AB81143D-F2D1-834C-904D-31F9220DF3C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grayscl/>
              </a:blip>
              <a:srcRect l="13064" t="39264" r="82617" b="39813"/>
              <a:stretch/>
            </p:blipFill>
            <p:spPr>
              <a:xfrm>
                <a:off x="1571402" y="1599812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61" name="Picture 60">
                <a:extLst>
                  <a:ext uri="{FF2B5EF4-FFF2-40B4-BE49-F238E27FC236}">
                    <a16:creationId xmlns:a16="http://schemas.microsoft.com/office/drawing/2014/main" id="{45E4EEB1-EDCA-B349-A3F9-A12F89B952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13064" t="39264" r="82617" b="39813"/>
              <a:stretch/>
            </p:blipFill>
            <p:spPr>
              <a:xfrm>
                <a:off x="366722" y="1599812"/>
                <a:ext cx="600896" cy="1451142"/>
              </a:xfrm>
              <a:prstGeom prst="rect">
                <a:avLst/>
              </a:prstGeom>
            </p:spPr>
          </p:pic>
          <p:pic>
            <p:nvPicPr>
              <p:cNvPr id="62" name="Picture 61">
                <a:extLst>
                  <a:ext uri="{FF2B5EF4-FFF2-40B4-BE49-F238E27FC236}">
                    <a16:creationId xmlns:a16="http://schemas.microsoft.com/office/drawing/2014/main" id="{4E58E176-29F5-A545-A3B9-3ECE03D501A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grayscl/>
              </a:blip>
              <a:srcRect l="13064" t="39264" r="82617" b="39813"/>
              <a:stretch/>
            </p:blipFill>
            <p:spPr>
              <a:xfrm>
                <a:off x="2171277" y="1599812"/>
                <a:ext cx="600896" cy="1451142"/>
              </a:xfrm>
              <a:prstGeom prst="rect">
                <a:avLst/>
              </a:prstGeom>
            </p:spPr>
          </p:pic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7C68F5F-5B49-FE48-A473-7C5C37A5538A}"/>
              </a:ext>
            </a:extLst>
          </p:cNvPr>
          <p:cNvGrpSpPr/>
          <p:nvPr/>
        </p:nvGrpSpPr>
        <p:grpSpPr>
          <a:xfrm>
            <a:off x="3916941" y="4504329"/>
            <a:ext cx="1451542" cy="1754199"/>
            <a:chOff x="3916941" y="4504329"/>
            <a:chExt cx="1451542" cy="1754199"/>
          </a:xfrm>
        </p:grpSpPr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1CCB9C51-7C75-894E-BA1C-9E65CCD0BC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64" t="39264" r="82617" b="39813"/>
            <a:stretch/>
          </p:blipFill>
          <p:spPr>
            <a:xfrm>
              <a:off x="3916941" y="4504329"/>
              <a:ext cx="726387" cy="1754199"/>
            </a:xfrm>
            <a:prstGeom prst="rect">
              <a:avLst/>
            </a:prstGeom>
          </p:spPr>
        </p:pic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63B3B4E4-2271-8646-A474-16E0B144C3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grayscl/>
            </a:blip>
            <a:srcRect l="13064" t="39264" r="82617" b="39813"/>
            <a:stretch/>
          </p:blipFill>
          <p:spPr>
            <a:xfrm>
              <a:off x="4642096" y="4504329"/>
              <a:ext cx="726387" cy="17541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2171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086FC9FD-A352-AE48-B502-6F9EC005E911}"/>
              </a:ext>
            </a:extLst>
          </p:cNvPr>
          <p:cNvGrpSpPr/>
          <p:nvPr/>
        </p:nvGrpSpPr>
        <p:grpSpPr>
          <a:xfrm>
            <a:off x="-660400" y="-3855722"/>
            <a:ext cx="12383418" cy="13846595"/>
            <a:chOff x="-660400" y="-3855722"/>
            <a:chExt cx="12383418" cy="13846595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3EF1077E-8B7B-DE40-A8CE-E3A3F7F8048A}"/>
                </a:ext>
              </a:extLst>
            </p:cNvPr>
            <p:cNvGrpSpPr/>
            <p:nvPr/>
          </p:nvGrpSpPr>
          <p:grpSpPr>
            <a:xfrm>
              <a:off x="-660400" y="-3855722"/>
              <a:ext cx="12383418" cy="13846595"/>
              <a:chOff x="-660400" y="-3855722"/>
              <a:chExt cx="12383418" cy="13846595"/>
            </a:xfrm>
          </p:grpSpPr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82B217B5-F906-4840-9586-F33A4C6694F4}"/>
                  </a:ext>
                </a:extLst>
              </p:cNvPr>
              <p:cNvSpPr/>
              <p:nvPr/>
            </p:nvSpPr>
            <p:spPr>
              <a:xfrm>
                <a:off x="-660400" y="-3708400"/>
                <a:ext cx="12383418" cy="133858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F2101443-6BAB-6140-9E2E-5B9127EA3EC0}"/>
                  </a:ext>
                </a:extLst>
              </p:cNvPr>
              <p:cNvGrpSpPr/>
              <p:nvPr/>
            </p:nvGrpSpPr>
            <p:grpSpPr>
              <a:xfrm>
                <a:off x="307928" y="-3855722"/>
                <a:ext cx="10630391" cy="13846595"/>
                <a:chOff x="2067013" y="-224187"/>
                <a:chExt cx="5153849" cy="6713136"/>
              </a:xfrm>
            </p:grpSpPr>
            <p:pic>
              <p:nvPicPr>
                <p:cNvPr id="2" name="Picture 1">
                  <a:extLst>
                    <a:ext uri="{FF2B5EF4-FFF2-40B4-BE49-F238E27FC236}">
                      <a16:creationId xmlns:a16="http://schemas.microsoft.com/office/drawing/2014/main" id="{6D656280-ACCE-2740-B93B-30564C5426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2081247" y="150496"/>
                  <a:ext cx="5103813" cy="2410694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pic>
              <p:nvPicPr>
                <p:cNvPr id="1026" name="Picture 2">
                  <a:extLst>
                    <a:ext uri="{FF2B5EF4-FFF2-40B4-BE49-F238E27FC236}">
                      <a16:creationId xmlns:a16="http://schemas.microsoft.com/office/drawing/2014/main" id="{5562FB11-7B40-9A4E-86B3-7BDFB43540E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081247" y="2688904"/>
                  <a:ext cx="5103813" cy="3429000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460CE1F4-CA37-5344-A8D9-E2B58032BDE4}"/>
                    </a:ext>
                  </a:extLst>
                </p:cNvPr>
                <p:cNvSpPr txBox="1"/>
                <p:nvPr/>
              </p:nvSpPr>
              <p:spPr>
                <a:xfrm>
                  <a:off x="3676786" y="1528792"/>
                  <a:ext cx="1642319" cy="22382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i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Pre-populated invite list</a:t>
                  </a:r>
                </a:p>
              </p:txBody>
            </p:sp>
            <p:cxnSp>
              <p:nvCxnSpPr>
                <p:cNvPr id="10" name="Straight Arrow Connector 9">
                  <a:extLst>
                    <a:ext uri="{FF2B5EF4-FFF2-40B4-BE49-F238E27FC236}">
                      <a16:creationId xmlns:a16="http://schemas.microsoft.com/office/drawing/2014/main" id="{F54FEA0E-5DC3-C24B-99A7-A6AE0E1728EA}"/>
                    </a:ext>
                  </a:extLst>
                </p:cNvPr>
                <p:cNvCxnSpPr/>
                <p:nvPr/>
              </p:nvCxnSpPr>
              <p:spPr>
                <a:xfrm flipH="1">
                  <a:off x="3494638" y="1742865"/>
                  <a:ext cx="172015" cy="140256"/>
                </a:xfrm>
                <a:prstGeom prst="straightConnector1">
                  <a:avLst/>
                </a:prstGeom>
                <a:ln w="57150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91EDDA72-C6AE-864F-9AFF-D0E0083C08F5}"/>
                    </a:ext>
                  </a:extLst>
                </p:cNvPr>
                <p:cNvSpPr/>
                <p:nvPr/>
              </p:nvSpPr>
              <p:spPr>
                <a:xfrm>
                  <a:off x="3784083" y="994175"/>
                  <a:ext cx="2010140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C783F918-2D9C-8944-8ED9-A11164411FAF}"/>
                    </a:ext>
                  </a:extLst>
                </p:cNvPr>
                <p:cNvSpPr/>
                <p:nvPr/>
              </p:nvSpPr>
              <p:spPr>
                <a:xfrm>
                  <a:off x="5127816" y="157185"/>
                  <a:ext cx="2010140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 dirty="0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3B7FDE10-D7EB-CD4E-800E-677B77A0EA93}"/>
                    </a:ext>
                  </a:extLst>
                </p:cNvPr>
                <p:cNvSpPr/>
                <p:nvPr/>
              </p:nvSpPr>
              <p:spPr>
                <a:xfrm>
                  <a:off x="2128583" y="2258066"/>
                  <a:ext cx="4951486" cy="276999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788AAC8A-55A3-1145-BAC5-B788A850A75E}"/>
                    </a:ext>
                  </a:extLst>
                </p:cNvPr>
                <p:cNvSpPr/>
                <p:nvPr/>
              </p:nvSpPr>
              <p:spPr>
                <a:xfrm>
                  <a:off x="2157410" y="439174"/>
                  <a:ext cx="4951486" cy="17830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400"/>
                </a:p>
              </p:txBody>
            </p: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349837C0-7867-574D-90E9-649F4BF0F68D}"/>
                    </a:ext>
                  </a:extLst>
                </p:cNvPr>
                <p:cNvSpPr txBox="1"/>
                <p:nvPr/>
              </p:nvSpPr>
              <p:spPr>
                <a:xfrm>
                  <a:off x="4607080" y="-224187"/>
                  <a:ext cx="2613782" cy="31335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600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Maximize invitation rate</a:t>
                  </a:r>
                </a:p>
              </p:txBody>
            </p:sp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DDF19C9C-AD55-3847-B235-BF8208548F37}"/>
                    </a:ext>
                  </a:extLst>
                </p:cNvPr>
                <p:cNvSpPr txBox="1"/>
                <p:nvPr/>
              </p:nvSpPr>
              <p:spPr>
                <a:xfrm>
                  <a:off x="3129796" y="1060412"/>
                  <a:ext cx="1697311" cy="22382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i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Two-way invite incentive</a:t>
                  </a:r>
                </a:p>
              </p:txBody>
            </p: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55CFFF18-035A-E64F-940A-729B3A7A94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827107" y="1012103"/>
                  <a:ext cx="171131" cy="143864"/>
                </a:xfrm>
                <a:prstGeom prst="straightConnector1">
                  <a:avLst/>
                </a:prstGeom>
                <a:ln w="57150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5C42658C-678B-F447-969D-5ECCD6AD1E6A}"/>
                    </a:ext>
                  </a:extLst>
                </p:cNvPr>
                <p:cNvSpPr txBox="1"/>
                <p:nvPr/>
              </p:nvSpPr>
              <p:spPr>
                <a:xfrm>
                  <a:off x="2067013" y="6175593"/>
                  <a:ext cx="2837608" cy="31335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3600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Maximize acceptance rate</a:t>
                  </a:r>
                </a:p>
              </p:txBody>
            </p:sp>
            <p:cxnSp>
              <p:nvCxnSpPr>
                <p:cNvPr id="21" name="Straight Arrow Connector 20">
                  <a:extLst>
                    <a:ext uri="{FF2B5EF4-FFF2-40B4-BE49-F238E27FC236}">
                      <a16:creationId xmlns:a16="http://schemas.microsoft.com/office/drawing/2014/main" id="{6AC3A08A-1180-FB40-BD09-E660C37063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2554665" y="5052766"/>
                  <a:ext cx="171837" cy="186294"/>
                </a:xfrm>
                <a:prstGeom prst="straightConnector1">
                  <a:avLst/>
                </a:prstGeom>
                <a:ln w="57150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944D9D7E-8C11-A440-AB15-DF1909F13195}"/>
                    </a:ext>
                  </a:extLst>
                </p:cNvPr>
                <p:cNvSpPr txBox="1"/>
                <p:nvPr/>
              </p:nvSpPr>
              <p:spPr>
                <a:xfrm>
                  <a:off x="2675519" y="5270266"/>
                  <a:ext cx="2051795" cy="22382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i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Value proposition to new user</a:t>
                  </a:r>
                </a:p>
              </p:txBody>
            </p:sp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58D5894D-84FF-B745-A86D-CE3F033F14A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6030011" y="3404914"/>
                  <a:ext cx="137580" cy="162022"/>
                </a:xfrm>
                <a:prstGeom prst="straightConnector1">
                  <a:avLst/>
                </a:prstGeom>
                <a:ln w="57150">
                  <a:solidFill>
                    <a:srgbClr val="C00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F29C21BC-4D31-084F-8EA2-AC66D717A8F7}"/>
                    </a:ext>
                  </a:extLst>
                </p:cNvPr>
                <p:cNvSpPr txBox="1"/>
                <p:nvPr/>
              </p:nvSpPr>
              <p:spPr>
                <a:xfrm>
                  <a:off x="5986614" y="3117593"/>
                  <a:ext cx="1194668" cy="40288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US" sz="2400" i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Minimal required</a:t>
                  </a:r>
                  <a:br>
                    <a:rPr lang="en-US" sz="2400" i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</a:br>
                  <a:r>
                    <a:rPr lang="en-US" sz="2400" i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input fields</a:t>
                  </a:r>
                </a:p>
              </p:txBody>
            </p:sp>
          </p:grpSp>
        </p:grp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0954D2C-701A-FA41-8222-281F674AE85A}"/>
                </a:ext>
              </a:extLst>
            </p:cNvPr>
            <p:cNvSpPr txBox="1"/>
            <p:nvPr/>
          </p:nvSpPr>
          <p:spPr>
            <a:xfrm>
              <a:off x="8180822" y="-3032603"/>
              <a:ext cx="263245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Current user sees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A55DDCB-6F43-D748-B354-7866130EDC3E}"/>
                </a:ext>
              </a:extLst>
            </p:cNvPr>
            <p:cNvSpPr txBox="1"/>
            <p:nvPr/>
          </p:nvSpPr>
          <p:spPr>
            <a:xfrm>
              <a:off x="337287" y="8724035"/>
              <a:ext cx="316304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Invited new user sees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76001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82B217B5-F906-4840-9586-F33A4C6694F4}"/>
              </a:ext>
            </a:extLst>
          </p:cNvPr>
          <p:cNvSpPr/>
          <p:nvPr/>
        </p:nvSpPr>
        <p:spPr>
          <a:xfrm>
            <a:off x="-6333893" y="-4059044"/>
            <a:ext cx="17395903" cy="146080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656280-ACCE-2740-B93B-30564C542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287" y="-3082896"/>
            <a:ext cx="10527186" cy="497232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562FB11-7B40-9A4E-86B3-7BDFB43540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287" y="2152855"/>
            <a:ext cx="10527186" cy="7072697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3B7FDE10-D7EB-CD4E-800E-677B77A0EA93}"/>
              </a:ext>
            </a:extLst>
          </p:cNvPr>
          <p:cNvSpPr/>
          <p:nvPr/>
        </p:nvSpPr>
        <p:spPr>
          <a:xfrm>
            <a:off x="434923" y="1264203"/>
            <a:ext cx="10212995" cy="571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0CE1F4-CA37-5344-A8D9-E2B58032BDE4}"/>
              </a:ext>
            </a:extLst>
          </p:cNvPr>
          <p:cNvSpPr txBox="1"/>
          <p:nvPr/>
        </p:nvSpPr>
        <p:spPr>
          <a:xfrm>
            <a:off x="-3572732" y="920582"/>
            <a:ext cx="33874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Pre-populated invite list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EDDA72-C6AE-864F-9AFF-D0E0083C08F5}"/>
              </a:ext>
            </a:extLst>
          </p:cNvPr>
          <p:cNvSpPr/>
          <p:nvPr/>
        </p:nvSpPr>
        <p:spPr>
          <a:xfrm>
            <a:off x="3849577" y="-1342714"/>
            <a:ext cx="4146139" cy="571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783F918-2D9C-8944-8ED9-A11164411FAF}"/>
              </a:ext>
            </a:extLst>
          </p:cNvPr>
          <p:cNvSpPr/>
          <p:nvPr/>
        </p:nvSpPr>
        <p:spPr>
          <a:xfrm>
            <a:off x="6621177" y="-3069100"/>
            <a:ext cx="4146139" cy="57134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88AAC8A-55A3-1145-BAC5-B788A850A75E}"/>
              </a:ext>
            </a:extLst>
          </p:cNvPr>
          <p:cNvSpPr/>
          <p:nvPr/>
        </p:nvSpPr>
        <p:spPr>
          <a:xfrm>
            <a:off x="494382" y="-2487466"/>
            <a:ext cx="10212995" cy="3677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9837C0-7867-574D-90E9-649F4BF0F68D}"/>
              </a:ext>
            </a:extLst>
          </p:cNvPr>
          <p:cNvSpPr txBox="1"/>
          <p:nvPr/>
        </p:nvSpPr>
        <p:spPr>
          <a:xfrm>
            <a:off x="-2554092" y="-1063022"/>
            <a:ext cx="227046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Maximize invitation rate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DF19C9C-AD55-3847-B235-BF8208548F37}"/>
              </a:ext>
            </a:extLst>
          </p:cNvPr>
          <p:cNvSpPr txBox="1"/>
          <p:nvPr/>
        </p:nvSpPr>
        <p:spPr>
          <a:xfrm>
            <a:off x="-3686161" y="-1741346"/>
            <a:ext cx="35008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Two-way invite incentive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5CFFF18-035A-E64F-940A-729B3A7A94E9}"/>
              </a:ext>
            </a:extLst>
          </p:cNvPr>
          <p:cNvCxnSpPr>
            <a:cxnSpLocks/>
          </p:cNvCxnSpPr>
          <p:nvPr/>
        </p:nvCxnSpPr>
        <p:spPr>
          <a:xfrm flipV="1">
            <a:off x="-99837" y="-1507091"/>
            <a:ext cx="495211" cy="74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C42658C-678B-F447-969D-5ECCD6AD1E6A}"/>
              </a:ext>
            </a:extLst>
          </p:cNvPr>
          <p:cNvSpPr txBox="1"/>
          <p:nvPr/>
        </p:nvSpPr>
        <p:spPr>
          <a:xfrm>
            <a:off x="-5940471" y="5256328"/>
            <a:ext cx="55451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Maximize acceptance rate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4D9D7E-8C11-A440-AB15-DF1909F13195}"/>
              </a:ext>
            </a:extLst>
          </p:cNvPr>
          <p:cNvSpPr txBox="1"/>
          <p:nvPr/>
        </p:nvSpPr>
        <p:spPr>
          <a:xfrm>
            <a:off x="-2740581" y="3626166"/>
            <a:ext cx="2555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Value proposition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9C21BC-4D31-084F-8EA2-AC66D717A8F7}"/>
              </a:ext>
            </a:extLst>
          </p:cNvPr>
          <p:cNvSpPr txBox="1"/>
          <p:nvPr/>
        </p:nvSpPr>
        <p:spPr>
          <a:xfrm>
            <a:off x="-4618859" y="4391092"/>
            <a:ext cx="44335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Minimal required input fields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954D2C-701A-FA41-8222-281F674AE85A}"/>
              </a:ext>
            </a:extLst>
          </p:cNvPr>
          <p:cNvSpPr txBox="1"/>
          <p:nvPr/>
        </p:nvSpPr>
        <p:spPr>
          <a:xfrm>
            <a:off x="-2817718" y="-2586553"/>
            <a:ext cx="28039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Current user sees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55DDCB-6F43-D748-B354-7866130EDC3E}"/>
              </a:ext>
            </a:extLst>
          </p:cNvPr>
          <p:cNvSpPr txBox="1"/>
          <p:nvPr/>
        </p:nvSpPr>
        <p:spPr>
          <a:xfrm>
            <a:off x="-3550290" y="2903526"/>
            <a:ext cx="33650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Invited new user sees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F0CDDEF3-B4E7-D74B-B96D-5168191CF139}"/>
              </a:ext>
            </a:extLst>
          </p:cNvPr>
          <p:cNvCxnSpPr>
            <a:cxnSpLocks/>
          </p:cNvCxnSpPr>
          <p:nvPr/>
        </p:nvCxnSpPr>
        <p:spPr>
          <a:xfrm flipV="1">
            <a:off x="-99838" y="1151414"/>
            <a:ext cx="495211" cy="74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267F2FD4-A757-EF47-8E64-3271D7A7A830}"/>
              </a:ext>
            </a:extLst>
          </p:cNvPr>
          <p:cNvCxnSpPr>
            <a:cxnSpLocks/>
          </p:cNvCxnSpPr>
          <p:nvPr/>
        </p:nvCxnSpPr>
        <p:spPr>
          <a:xfrm flipV="1">
            <a:off x="-89341" y="4621381"/>
            <a:ext cx="495211" cy="74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E2B5928-428E-3146-9220-0F75E0D95BC2}"/>
              </a:ext>
            </a:extLst>
          </p:cNvPr>
          <p:cNvCxnSpPr>
            <a:cxnSpLocks/>
          </p:cNvCxnSpPr>
          <p:nvPr/>
        </p:nvCxnSpPr>
        <p:spPr>
          <a:xfrm flipV="1">
            <a:off x="-97019" y="3861623"/>
            <a:ext cx="495211" cy="74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8169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DC06DA5-18D4-CE48-98D8-C34629C9C863}"/>
              </a:ext>
            </a:extLst>
          </p:cNvPr>
          <p:cNvGrpSpPr/>
          <p:nvPr/>
        </p:nvGrpSpPr>
        <p:grpSpPr>
          <a:xfrm>
            <a:off x="-3981450" y="-3505200"/>
            <a:ext cx="15323526" cy="13068300"/>
            <a:chOff x="-3981450" y="-3505200"/>
            <a:chExt cx="15323526" cy="1306830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2B217B5-F906-4840-9586-F33A4C6694F4}"/>
                </a:ext>
              </a:extLst>
            </p:cNvPr>
            <p:cNvSpPr/>
            <p:nvPr/>
          </p:nvSpPr>
          <p:spPr>
            <a:xfrm>
              <a:off x="-3381291" y="-3505200"/>
              <a:ext cx="14723367" cy="130683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Ω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6D656280-ACCE-2740-B93B-30564C542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7287" y="-3082896"/>
              <a:ext cx="10527186" cy="497232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5562FB11-7B40-9A4E-86B3-7BDFB43540E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37287" y="2152855"/>
              <a:ext cx="10527186" cy="707269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B7FDE10-D7EB-CD4E-800E-677B77A0EA93}"/>
                </a:ext>
              </a:extLst>
            </p:cNvPr>
            <p:cNvSpPr/>
            <p:nvPr/>
          </p:nvSpPr>
          <p:spPr>
            <a:xfrm>
              <a:off x="434923" y="1264203"/>
              <a:ext cx="10212995" cy="5713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60CE1F4-CA37-5344-A8D9-E2B58032BDE4}"/>
                </a:ext>
              </a:extLst>
            </p:cNvPr>
            <p:cNvSpPr txBox="1"/>
            <p:nvPr/>
          </p:nvSpPr>
          <p:spPr>
            <a:xfrm>
              <a:off x="-3267861" y="-884134"/>
              <a:ext cx="33874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>
                  <a:latin typeface="Helvetica" pitchFamily="2" charset="0"/>
                  <a:cs typeface="Arial" panose="020B0604020202020204" pitchFamily="34" charset="0"/>
                </a:rPr>
                <a:t>Pre-populated invite list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1EDDA72-C6AE-864F-9AFF-D0E0083C08F5}"/>
                </a:ext>
              </a:extLst>
            </p:cNvPr>
            <p:cNvSpPr/>
            <p:nvPr/>
          </p:nvSpPr>
          <p:spPr>
            <a:xfrm>
              <a:off x="3849577" y="-1342714"/>
              <a:ext cx="4146139" cy="5713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C783F918-2D9C-8944-8ED9-A11164411FAF}"/>
                </a:ext>
              </a:extLst>
            </p:cNvPr>
            <p:cNvSpPr/>
            <p:nvPr/>
          </p:nvSpPr>
          <p:spPr>
            <a:xfrm>
              <a:off x="6621177" y="-3069100"/>
              <a:ext cx="4146139" cy="57134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3600" dirty="0">
                <a:solidFill>
                  <a:schemeClr val="tx1"/>
                </a:solidFill>
              </a:endParaRP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88AAC8A-55A3-1145-BAC5-B788A850A75E}"/>
                </a:ext>
              </a:extLst>
            </p:cNvPr>
            <p:cNvSpPr/>
            <p:nvPr/>
          </p:nvSpPr>
          <p:spPr>
            <a:xfrm>
              <a:off x="494382" y="-2487466"/>
              <a:ext cx="10212995" cy="36776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349837C0-7867-574D-90E9-649F4BF0F68D}"/>
                </a:ext>
              </a:extLst>
            </p:cNvPr>
            <p:cNvSpPr txBox="1"/>
            <p:nvPr/>
          </p:nvSpPr>
          <p:spPr>
            <a:xfrm>
              <a:off x="-3031881" y="-3001315"/>
              <a:ext cx="315148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600" dirty="0">
                  <a:latin typeface="Helvetica" pitchFamily="2" charset="0"/>
                  <a:cs typeface="Arial" panose="020B0604020202020204" pitchFamily="34" charset="0"/>
                </a:rPr>
                <a:t>Maximize invitation rate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DF19C9C-AD55-3847-B235-BF8208548F37}"/>
                </a:ext>
              </a:extLst>
            </p:cNvPr>
            <p:cNvSpPr txBox="1"/>
            <p:nvPr/>
          </p:nvSpPr>
          <p:spPr>
            <a:xfrm>
              <a:off x="-3381290" y="-1322246"/>
              <a:ext cx="35008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>
                  <a:latin typeface="Helvetica" pitchFamily="2" charset="0"/>
                  <a:cs typeface="Arial" panose="020B0604020202020204" pitchFamily="34" charset="0"/>
                </a:rPr>
                <a:t>Two-way invite incentive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C42658C-678B-F447-969D-5ECCD6AD1E6A}"/>
                </a:ext>
              </a:extLst>
            </p:cNvPr>
            <p:cNvSpPr txBox="1"/>
            <p:nvPr/>
          </p:nvSpPr>
          <p:spPr>
            <a:xfrm>
              <a:off x="-3653682" y="2162703"/>
              <a:ext cx="377328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3600" dirty="0">
                  <a:latin typeface="Helvetica" pitchFamily="2" charset="0"/>
                  <a:cs typeface="Arial" panose="020B0604020202020204" pitchFamily="34" charset="0"/>
                </a:rPr>
                <a:t>Maximize acceptance rate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44D9D7E-8C11-A440-AB15-DF1909F13195}"/>
                </a:ext>
              </a:extLst>
            </p:cNvPr>
            <p:cNvSpPr txBox="1"/>
            <p:nvPr/>
          </p:nvSpPr>
          <p:spPr>
            <a:xfrm>
              <a:off x="-2435710" y="3924261"/>
              <a:ext cx="25553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i="1" dirty="0">
                  <a:latin typeface="Helvetica" pitchFamily="2" charset="0"/>
                  <a:cs typeface="Arial" panose="020B0604020202020204" pitchFamily="34" charset="0"/>
                </a:rPr>
                <a:t>Value proposition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29C21BC-4D31-084F-8EA2-AC66D717A8F7}"/>
                </a:ext>
              </a:extLst>
            </p:cNvPr>
            <p:cNvSpPr txBox="1"/>
            <p:nvPr/>
          </p:nvSpPr>
          <p:spPr>
            <a:xfrm>
              <a:off x="-3981450" y="4360310"/>
              <a:ext cx="410105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i="1" dirty="0">
                  <a:latin typeface="Helvetica" pitchFamily="2" charset="0"/>
                  <a:cs typeface="Arial" panose="020B0604020202020204" pitchFamily="34" charset="0"/>
                </a:rPr>
                <a:t>Minimal input fields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0954D2C-701A-FA41-8222-281F674AE85A}"/>
                </a:ext>
              </a:extLst>
            </p:cNvPr>
            <p:cNvSpPr txBox="1"/>
            <p:nvPr/>
          </p:nvSpPr>
          <p:spPr>
            <a:xfrm>
              <a:off x="-2684368" y="-1759598"/>
              <a:ext cx="280397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Helvetica" pitchFamily="2" charset="0"/>
                  <a:cs typeface="Arial" panose="020B0604020202020204" pitchFamily="34" charset="0"/>
                </a:rPr>
                <a:t>Current user sees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A55DDCB-6F43-D748-B354-7866130EDC3E}"/>
                </a:ext>
              </a:extLst>
            </p:cNvPr>
            <p:cNvSpPr txBox="1"/>
            <p:nvPr/>
          </p:nvSpPr>
          <p:spPr>
            <a:xfrm>
              <a:off x="-3245419" y="3488212"/>
              <a:ext cx="336502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latin typeface="Helvetica" pitchFamily="2" charset="0"/>
                  <a:cs typeface="Arial" panose="020B0604020202020204" pitchFamily="34" charset="0"/>
                </a:rPr>
                <a:t>Invited new user sees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031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>
            <a:extLst>
              <a:ext uri="{FF2B5EF4-FFF2-40B4-BE49-F238E27FC236}">
                <a16:creationId xmlns:a16="http://schemas.microsoft.com/office/drawing/2014/main" id="{BA690C47-AC3A-604D-851F-B36AA91E062B}"/>
              </a:ext>
            </a:extLst>
          </p:cNvPr>
          <p:cNvGrpSpPr>
            <a:grpSpLocks noChangeAspect="1"/>
          </p:cNvGrpSpPr>
          <p:nvPr/>
        </p:nvGrpSpPr>
        <p:grpSpPr>
          <a:xfrm>
            <a:off x="-32970953" y="-6559826"/>
            <a:ext cx="20938756" cy="22860000"/>
            <a:chOff x="-9076754" y="-5446644"/>
            <a:chExt cx="14948452" cy="16320052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FDA57AEC-4F97-9D4F-9767-B46216958C49}"/>
                </a:ext>
              </a:extLst>
            </p:cNvPr>
            <p:cNvSpPr/>
            <p:nvPr/>
          </p:nvSpPr>
          <p:spPr>
            <a:xfrm>
              <a:off x="-9076754" y="-5446644"/>
              <a:ext cx="14948452" cy="1632005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DC8D20B-D74F-284E-A066-AE3C2FF73A94}"/>
                </a:ext>
              </a:extLst>
            </p:cNvPr>
            <p:cNvSpPr/>
            <p:nvPr/>
          </p:nvSpPr>
          <p:spPr>
            <a:xfrm>
              <a:off x="-8507896" y="-3369365"/>
              <a:ext cx="13815391" cy="13348252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92556722-0092-9E4F-9893-83F375B8A1B5}"/>
                </a:ext>
              </a:extLst>
            </p:cNvPr>
            <p:cNvSpPr txBox="1"/>
            <p:nvPr/>
          </p:nvSpPr>
          <p:spPr>
            <a:xfrm>
              <a:off x="-8507896" y="-5288985"/>
              <a:ext cx="3610826" cy="856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(Non-users)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DC98F097-6100-A845-8772-7B6923BFC54E}"/>
                </a:ext>
              </a:extLst>
            </p:cNvPr>
            <p:cNvSpPr txBox="1"/>
            <p:nvPr/>
          </p:nvSpPr>
          <p:spPr>
            <a:xfrm>
              <a:off x="-6716107" y="-4353963"/>
              <a:ext cx="2789144" cy="7250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conversion</a:t>
              </a:r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4A111F4B-0D33-2D4E-AF9F-170BE718098C}"/>
                </a:ext>
              </a:extLst>
            </p:cNvPr>
            <p:cNvCxnSpPr/>
            <p:nvPr/>
          </p:nvCxnSpPr>
          <p:spPr>
            <a:xfrm>
              <a:off x="-7076662" y="-4371355"/>
              <a:ext cx="0" cy="862844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F333C9A7-E286-4642-B6E0-9E597E60DA37}"/>
                </a:ext>
              </a:extLst>
            </p:cNvPr>
            <p:cNvSpPr txBox="1"/>
            <p:nvPr/>
          </p:nvSpPr>
          <p:spPr>
            <a:xfrm>
              <a:off x="-8296027" y="-3113014"/>
              <a:ext cx="3610826" cy="243895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Cumulative </a:t>
              </a:r>
              <a:b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registered </a:t>
              </a:r>
              <a:b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users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CDAB975F-28AE-C947-AB76-988B642DB1DC}"/>
                </a:ext>
              </a:extLst>
            </p:cNvPr>
            <p:cNvSpPr/>
            <p:nvPr/>
          </p:nvSpPr>
          <p:spPr>
            <a:xfrm>
              <a:off x="-7691771" y="908600"/>
              <a:ext cx="5028674" cy="5040794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DD221116-9237-5C4C-ACE7-0712CCE0BC1A}"/>
                </a:ext>
              </a:extLst>
            </p:cNvPr>
            <p:cNvSpPr txBox="1"/>
            <p:nvPr/>
          </p:nvSpPr>
          <p:spPr>
            <a:xfrm>
              <a:off x="-6911068" y="3044277"/>
              <a:ext cx="3244616" cy="856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New users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C888793A-66FF-0546-8F4D-FE920515874C}"/>
                </a:ext>
              </a:extLst>
            </p:cNvPr>
            <p:cNvSpPr/>
            <p:nvPr/>
          </p:nvSpPr>
          <p:spPr>
            <a:xfrm>
              <a:off x="-608148" y="-2520397"/>
              <a:ext cx="5028674" cy="504079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82A55EBD-AE0F-E646-8E2F-1326D89E6CF0}"/>
                </a:ext>
              </a:extLst>
            </p:cNvPr>
            <p:cNvSpPr/>
            <p:nvPr/>
          </p:nvSpPr>
          <p:spPr>
            <a:xfrm>
              <a:off x="-608148" y="4111906"/>
              <a:ext cx="5028674" cy="5040794"/>
            </a:xfrm>
            <a:prstGeom prst="rect">
              <a:avLst/>
            </a:prstGeom>
            <a:solidFill>
              <a:srgbClr val="FFA2A3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214E5AB6-704A-D940-9082-7F66C9A69104}"/>
                </a:ext>
              </a:extLst>
            </p:cNvPr>
            <p:cNvSpPr txBox="1"/>
            <p:nvPr/>
          </p:nvSpPr>
          <p:spPr>
            <a:xfrm>
              <a:off x="-71276" y="-384721"/>
              <a:ext cx="3720689" cy="856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Active users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602D42C0-ED45-994B-9D4A-0C8A397D49D7}"/>
                </a:ext>
              </a:extLst>
            </p:cNvPr>
            <p:cNvSpPr txBox="1"/>
            <p:nvPr/>
          </p:nvSpPr>
          <p:spPr>
            <a:xfrm>
              <a:off x="217264" y="6247583"/>
              <a:ext cx="3171375" cy="8569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Lost users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5C1B539-7DE9-0F4C-A4FD-2505A0642A35}"/>
                </a:ext>
              </a:extLst>
            </p:cNvPr>
            <p:cNvSpPr txBox="1"/>
            <p:nvPr/>
          </p:nvSpPr>
          <p:spPr>
            <a:xfrm>
              <a:off x="-3626043" y="-1177724"/>
              <a:ext cx="2269583" cy="7250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retention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FBD7FF0D-7226-1A45-8DFC-E83B693C67A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2285403" y="-119271"/>
              <a:ext cx="1148561" cy="657633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73BDB7AF-51DF-F34E-BC5B-8C55B0D43693}"/>
                </a:ext>
              </a:extLst>
            </p:cNvPr>
            <p:cNvSpPr txBox="1"/>
            <p:nvPr/>
          </p:nvSpPr>
          <p:spPr>
            <a:xfrm>
              <a:off x="-3326281" y="7017024"/>
              <a:ext cx="1689370" cy="13842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churn </a:t>
              </a:r>
              <a:b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(early)</a:t>
              </a:r>
            </a:p>
          </p:txBody>
        </p: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680DE56A-DF1D-E94E-98FC-72AE4BE04455}"/>
                </a:ext>
              </a:extLst>
            </p:cNvPr>
            <p:cNvCxnSpPr>
              <a:cxnSpLocks/>
            </p:cNvCxnSpPr>
            <p:nvPr/>
          </p:nvCxnSpPr>
          <p:spPr>
            <a:xfrm>
              <a:off x="-2327244" y="6384442"/>
              <a:ext cx="1148561" cy="657633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FEA39EE1-D179-354A-BDFF-92B9CA3E8079}"/>
                </a:ext>
              </a:extLst>
            </p:cNvPr>
            <p:cNvSpPr txBox="1"/>
            <p:nvPr/>
          </p:nvSpPr>
          <p:spPr>
            <a:xfrm>
              <a:off x="1952529" y="2940284"/>
              <a:ext cx="3032902" cy="7250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resurrection</a:t>
              </a:r>
            </a:p>
          </p:txBody>
        </p: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895FEF85-8A63-EF41-9A5B-0840A4FEB1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618462" y="2743885"/>
              <a:ext cx="0" cy="1069906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EE25CBCE-9679-1F45-84AA-B7EF14B0C956}"/>
                </a:ext>
              </a:extLst>
            </p:cNvPr>
            <p:cNvCxnSpPr>
              <a:cxnSpLocks/>
            </p:cNvCxnSpPr>
            <p:nvPr/>
          </p:nvCxnSpPr>
          <p:spPr>
            <a:xfrm>
              <a:off x="1290043" y="2829442"/>
              <a:ext cx="0" cy="1069906"/>
            </a:xfrm>
            <a:prstGeom prst="straightConnector1">
              <a:avLst/>
            </a:prstGeom>
            <a:ln w="76200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A76F5BDB-D481-EC4D-97F5-F8540CEAD965}"/>
                </a:ext>
              </a:extLst>
            </p:cNvPr>
            <p:cNvSpPr txBox="1"/>
            <p:nvPr/>
          </p:nvSpPr>
          <p:spPr>
            <a:xfrm>
              <a:off x="-2076199" y="2940283"/>
              <a:ext cx="2910450" cy="7250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churn (late)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1B024C6B-7CC1-2E41-BC21-9557E44ADF4D}"/>
              </a:ext>
            </a:extLst>
          </p:cNvPr>
          <p:cNvGrpSpPr/>
          <p:nvPr/>
        </p:nvGrpSpPr>
        <p:grpSpPr>
          <a:xfrm>
            <a:off x="-11035708" y="-6559826"/>
            <a:ext cx="20938756" cy="22860000"/>
            <a:chOff x="8120972" y="-4731026"/>
            <a:chExt cx="20938756" cy="228600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6716E3C8-6537-3A40-A03A-C8B83F8005F3}"/>
                </a:ext>
              </a:extLst>
            </p:cNvPr>
            <p:cNvSpPr/>
            <p:nvPr/>
          </p:nvSpPr>
          <p:spPr>
            <a:xfrm>
              <a:off x="8120972" y="-4731026"/>
              <a:ext cx="20938756" cy="228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6C6EA8C-37C7-D947-B3B4-EBF64837117F}"/>
                </a:ext>
              </a:extLst>
            </p:cNvPr>
            <p:cNvSpPr/>
            <p:nvPr/>
          </p:nvSpPr>
          <p:spPr>
            <a:xfrm>
              <a:off x="8917789" y="-1821317"/>
              <a:ext cx="19351643" cy="1869730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BE9593C-1A22-5746-84AF-B15EF1CB4CCA}"/>
                </a:ext>
              </a:extLst>
            </p:cNvPr>
            <p:cNvSpPr txBox="1"/>
            <p:nvPr/>
          </p:nvSpPr>
          <p:spPr>
            <a:xfrm>
              <a:off x="8917789" y="-3824390"/>
              <a:ext cx="5057795" cy="1200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(Non-users)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871FD2B-1466-554B-89CF-3F35D83D6C9E}"/>
                </a:ext>
              </a:extLst>
            </p:cNvPr>
            <p:cNvSpPr txBox="1"/>
            <p:nvPr/>
          </p:nvSpPr>
          <p:spPr>
            <a:xfrm>
              <a:off x="10893259" y="-166553"/>
              <a:ext cx="390684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conversion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C9C52E7-39C6-A24B-9128-FEAE3D0B29E9}"/>
                </a:ext>
              </a:extLst>
            </p:cNvPr>
            <p:cNvSpPr txBox="1"/>
            <p:nvPr/>
          </p:nvSpPr>
          <p:spPr>
            <a:xfrm>
              <a:off x="9214560" y="14147883"/>
              <a:ext cx="7890218" cy="2308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Cumulative </a:t>
              </a:r>
              <a:b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registered users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AF033BD2-16F6-7A4A-91F7-ACC70E112492}"/>
                </a:ext>
              </a:extLst>
            </p:cNvPr>
            <p:cNvSpPr/>
            <p:nvPr/>
          </p:nvSpPr>
          <p:spPr>
            <a:xfrm>
              <a:off x="10060960" y="4170960"/>
              <a:ext cx="7043818" cy="706079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49295FFA-41D4-8E41-94CD-AE2BC9D0A60A}"/>
                </a:ext>
              </a:extLst>
            </p:cNvPr>
            <p:cNvSpPr txBox="1"/>
            <p:nvPr/>
          </p:nvSpPr>
          <p:spPr>
            <a:xfrm>
              <a:off x="11154515" y="7162469"/>
              <a:ext cx="4544833" cy="1200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New users</a:t>
              </a:r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D5D611A0-B166-874C-803E-F51D3B4D758B}"/>
                </a:ext>
              </a:extLst>
            </p:cNvPr>
            <p:cNvSpPr/>
            <p:nvPr/>
          </p:nvSpPr>
          <p:spPr>
            <a:xfrm>
              <a:off x="19983209" y="-632142"/>
              <a:ext cx="7043818" cy="706079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C289DE32-326B-CC4B-8B9E-315F39DC4EC4}"/>
                </a:ext>
              </a:extLst>
            </p:cNvPr>
            <p:cNvSpPr/>
            <p:nvPr/>
          </p:nvSpPr>
          <p:spPr>
            <a:xfrm>
              <a:off x="19983209" y="8657930"/>
              <a:ext cx="7043818" cy="7060796"/>
            </a:xfrm>
            <a:prstGeom prst="rect">
              <a:avLst/>
            </a:prstGeom>
            <a:solidFill>
              <a:srgbClr val="FFA2A3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F5D184F-74A8-1643-A1C1-88C1D26DADD4}"/>
                </a:ext>
              </a:extLst>
            </p:cNvPr>
            <p:cNvSpPr txBox="1"/>
            <p:nvPr/>
          </p:nvSpPr>
          <p:spPr>
            <a:xfrm>
              <a:off x="20735222" y="2359366"/>
              <a:ext cx="5211683" cy="1200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Active users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3CECD38-A4F3-FF4F-B7AB-A537AC280EBD}"/>
                </a:ext>
              </a:extLst>
            </p:cNvPr>
            <p:cNvSpPr txBox="1"/>
            <p:nvPr/>
          </p:nvSpPr>
          <p:spPr>
            <a:xfrm>
              <a:off x="21139389" y="11649438"/>
              <a:ext cx="4442242" cy="1200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Lost users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0CFB220E-CB75-2B45-8C41-7394F5FE8EF1}"/>
                </a:ext>
              </a:extLst>
            </p:cNvPr>
            <p:cNvSpPr txBox="1"/>
            <p:nvPr/>
          </p:nvSpPr>
          <p:spPr>
            <a:xfrm>
              <a:off x="15755950" y="1248582"/>
              <a:ext cx="317907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retention</a:t>
              </a:r>
            </a:p>
          </p:txBody>
        </p: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8C85E011-DFE6-074C-AB02-B1DF5B40B4C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633826" y="2731190"/>
              <a:ext cx="1608825" cy="921167"/>
            </a:xfrm>
            <a:prstGeom prst="straightConnector1">
              <a:avLst/>
            </a:prstGeom>
            <a:ln w="11112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0DDD89AD-7D55-FD45-8C03-6EA1929B1CE4}"/>
                </a:ext>
              </a:extLst>
            </p:cNvPr>
            <p:cNvSpPr txBox="1"/>
            <p:nvPr/>
          </p:nvSpPr>
          <p:spPr>
            <a:xfrm>
              <a:off x="16175836" y="12727218"/>
              <a:ext cx="2366352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churn </a:t>
              </a:r>
              <a:b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(early)</a:t>
              </a:r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D7133F4E-442E-7640-A246-08DBBB3F1B35}"/>
                </a:ext>
              </a:extLst>
            </p:cNvPr>
            <p:cNvCxnSpPr>
              <a:cxnSpLocks/>
            </p:cNvCxnSpPr>
            <p:nvPr/>
          </p:nvCxnSpPr>
          <p:spPr>
            <a:xfrm>
              <a:off x="17575218" y="11841141"/>
              <a:ext cx="1608825" cy="921167"/>
            </a:xfrm>
            <a:prstGeom prst="straightConnector1">
              <a:avLst/>
            </a:prstGeom>
            <a:ln w="11112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C41FBDB1-6D67-594E-8E8B-1982D0BF7B43}"/>
                </a:ext>
              </a:extLst>
            </p:cNvPr>
            <p:cNvSpPr txBox="1"/>
            <p:nvPr/>
          </p:nvSpPr>
          <p:spPr>
            <a:xfrm>
              <a:off x="23570028" y="7016803"/>
              <a:ext cx="424827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resurrection</a:t>
              </a:r>
            </a:p>
          </p:txBody>
        </p: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28923976-4B2D-CD43-A0DB-CDC7FEFB87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102090" y="6741700"/>
              <a:ext cx="0" cy="1498650"/>
            </a:xfrm>
            <a:prstGeom prst="straightConnector1">
              <a:avLst/>
            </a:prstGeom>
            <a:ln w="11112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4DE7E29A-337D-BF47-BE4A-2516C503211A}"/>
                </a:ext>
              </a:extLst>
            </p:cNvPr>
            <p:cNvCxnSpPr>
              <a:cxnSpLocks/>
            </p:cNvCxnSpPr>
            <p:nvPr/>
          </p:nvCxnSpPr>
          <p:spPr>
            <a:xfrm>
              <a:off x="22642063" y="6861543"/>
              <a:ext cx="0" cy="1498650"/>
            </a:xfrm>
            <a:prstGeom prst="straightConnector1">
              <a:avLst/>
            </a:prstGeom>
            <a:ln w="11112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4490A225-F80E-BD43-8578-6BAC0BC8A0E4}"/>
                </a:ext>
              </a:extLst>
            </p:cNvPr>
            <p:cNvSpPr txBox="1"/>
            <p:nvPr/>
          </p:nvSpPr>
          <p:spPr>
            <a:xfrm>
              <a:off x="17926864" y="7016801"/>
              <a:ext cx="407675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churn (late)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4BEC3220-C26E-E54F-9E7D-A54F99B0418C}"/>
                </a:ext>
              </a:extLst>
            </p:cNvPr>
            <p:cNvSpPr/>
            <p:nvPr/>
          </p:nvSpPr>
          <p:spPr>
            <a:xfrm>
              <a:off x="10446505" y="-1869920"/>
              <a:ext cx="429601" cy="39891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A0B81E73-1A6D-0542-9677-FF7142CB5850}"/>
                </a:ext>
              </a:extLst>
            </p:cNvPr>
            <p:cNvCxnSpPr>
              <a:cxnSpLocks/>
            </p:cNvCxnSpPr>
            <p:nvPr/>
          </p:nvCxnSpPr>
          <p:spPr>
            <a:xfrm>
              <a:off x="10661306" y="-2481943"/>
              <a:ext cx="0" cy="6134300"/>
            </a:xfrm>
            <a:prstGeom prst="straightConnector1">
              <a:avLst/>
            </a:prstGeom>
            <a:ln w="11112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ABE8CA2-62A3-4146-AB02-403BA5C1E749}"/>
              </a:ext>
            </a:extLst>
          </p:cNvPr>
          <p:cNvGrpSpPr/>
          <p:nvPr/>
        </p:nvGrpSpPr>
        <p:grpSpPr>
          <a:xfrm>
            <a:off x="10699864" y="-6559826"/>
            <a:ext cx="28573615" cy="22860000"/>
            <a:chOff x="4170799" y="-4731026"/>
            <a:chExt cx="28573615" cy="22860000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CB2C4CD-6744-6343-976C-BE83CB8A492D}"/>
                </a:ext>
              </a:extLst>
            </p:cNvPr>
            <p:cNvSpPr/>
            <p:nvPr/>
          </p:nvSpPr>
          <p:spPr>
            <a:xfrm>
              <a:off x="4170799" y="-4731026"/>
              <a:ext cx="28573615" cy="22860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822152E-5BB0-4A4C-8972-C19F6E9A9F5A}"/>
                </a:ext>
              </a:extLst>
            </p:cNvPr>
            <p:cNvSpPr/>
            <p:nvPr/>
          </p:nvSpPr>
          <p:spPr>
            <a:xfrm>
              <a:off x="8917789" y="-1821317"/>
              <a:ext cx="19351643" cy="1869730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3259204-A1E9-6B42-A1D3-8DAD9F25BF6D}"/>
                </a:ext>
              </a:extLst>
            </p:cNvPr>
            <p:cNvSpPr txBox="1"/>
            <p:nvPr/>
          </p:nvSpPr>
          <p:spPr>
            <a:xfrm>
              <a:off x="8917789" y="-3824390"/>
              <a:ext cx="5057795" cy="1200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(Non-users)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26B3F438-7C7F-4C49-BCC9-0C032C1107CA}"/>
                </a:ext>
              </a:extLst>
            </p:cNvPr>
            <p:cNvSpPr txBox="1"/>
            <p:nvPr/>
          </p:nvSpPr>
          <p:spPr>
            <a:xfrm>
              <a:off x="10893259" y="-166553"/>
              <a:ext cx="3906840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conversion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E395CCE8-A80D-6F4B-ACA3-29BD55907CB0}"/>
                </a:ext>
              </a:extLst>
            </p:cNvPr>
            <p:cNvSpPr txBox="1"/>
            <p:nvPr/>
          </p:nvSpPr>
          <p:spPr>
            <a:xfrm>
              <a:off x="9214560" y="14147883"/>
              <a:ext cx="7890218" cy="2308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Cumulative </a:t>
              </a:r>
              <a:b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registered users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D7D29166-BDC3-E24F-A7F3-7E5DDDDE4346}"/>
                </a:ext>
              </a:extLst>
            </p:cNvPr>
            <p:cNvSpPr/>
            <p:nvPr/>
          </p:nvSpPr>
          <p:spPr>
            <a:xfrm>
              <a:off x="10060960" y="4170960"/>
              <a:ext cx="7043818" cy="7060796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2FEA4026-B152-1A46-BD6B-30AD3FD94065}"/>
                </a:ext>
              </a:extLst>
            </p:cNvPr>
            <p:cNvSpPr txBox="1"/>
            <p:nvPr/>
          </p:nvSpPr>
          <p:spPr>
            <a:xfrm>
              <a:off x="11154515" y="7162469"/>
              <a:ext cx="4544833" cy="1200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New users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DC8D2693-9915-4D40-9644-30376656EE67}"/>
                </a:ext>
              </a:extLst>
            </p:cNvPr>
            <p:cNvSpPr/>
            <p:nvPr/>
          </p:nvSpPr>
          <p:spPr>
            <a:xfrm>
              <a:off x="19983209" y="-632142"/>
              <a:ext cx="7043818" cy="7060796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4BA22723-B3BD-6146-98F8-D297109EF19C}"/>
                </a:ext>
              </a:extLst>
            </p:cNvPr>
            <p:cNvSpPr/>
            <p:nvPr/>
          </p:nvSpPr>
          <p:spPr>
            <a:xfrm>
              <a:off x="19983209" y="8657930"/>
              <a:ext cx="7043818" cy="7060796"/>
            </a:xfrm>
            <a:prstGeom prst="rect">
              <a:avLst/>
            </a:prstGeom>
            <a:solidFill>
              <a:srgbClr val="FFA2A3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54FD2E33-0A6A-924A-BA49-DC1B9C396A07}"/>
                </a:ext>
              </a:extLst>
            </p:cNvPr>
            <p:cNvSpPr txBox="1"/>
            <p:nvPr/>
          </p:nvSpPr>
          <p:spPr>
            <a:xfrm>
              <a:off x="20735222" y="2359366"/>
              <a:ext cx="5211683" cy="1200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Active users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B39EDED8-3224-5243-B653-74FF4F5225CB}"/>
                </a:ext>
              </a:extLst>
            </p:cNvPr>
            <p:cNvSpPr txBox="1"/>
            <p:nvPr/>
          </p:nvSpPr>
          <p:spPr>
            <a:xfrm>
              <a:off x="21139389" y="11649438"/>
              <a:ext cx="4442242" cy="1200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latin typeface="Arial" panose="020B0604020202020204" pitchFamily="34" charset="0"/>
                  <a:cs typeface="Arial" panose="020B0604020202020204" pitchFamily="34" charset="0"/>
                </a:rPr>
                <a:t>Lost users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4C635200-CBA0-554F-B94B-2444F3C50318}"/>
                </a:ext>
              </a:extLst>
            </p:cNvPr>
            <p:cNvSpPr txBox="1"/>
            <p:nvPr/>
          </p:nvSpPr>
          <p:spPr>
            <a:xfrm>
              <a:off x="15755950" y="1248582"/>
              <a:ext cx="317907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retention</a:t>
              </a:r>
            </a:p>
          </p:txBody>
        </p: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82532557-460C-F14B-AE63-8C04F5D7289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633826" y="2731190"/>
              <a:ext cx="1608825" cy="921167"/>
            </a:xfrm>
            <a:prstGeom prst="straightConnector1">
              <a:avLst/>
            </a:prstGeom>
            <a:ln w="11112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D24C1FC5-8058-DD47-BBDA-35E7860C69D9}"/>
                </a:ext>
              </a:extLst>
            </p:cNvPr>
            <p:cNvSpPr txBox="1"/>
            <p:nvPr/>
          </p:nvSpPr>
          <p:spPr>
            <a:xfrm>
              <a:off x="16175836" y="12727218"/>
              <a:ext cx="2366352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churn </a:t>
              </a:r>
              <a:b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(early)</a:t>
              </a:r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28FCE622-2B50-D548-9877-8DEEB9B328E1}"/>
                </a:ext>
              </a:extLst>
            </p:cNvPr>
            <p:cNvCxnSpPr>
              <a:cxnSpLocks/>
            </p:cNvCxnSpPr>
            <p:nvPr/>
          </p:nvCxnSpPr>
          <p:spPr>
            <a:xfrm>
              <a:off x="17575218" y="11841141"/>
              <a:ext cx="1608825" cy="921167"/>
            </a:xfrm>
            <a:prstGeom prst="straightConnector1">
              <a:avLst/>
            </a:prstGeom>
            <a:ln w="11112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753A6A69-4B26-7D41-A97D-F2C80C5715EE}"/>
                </a:ext>
              </a:extLst>
            </p:cNvPr>
            <p:cNvSpPr txBox="1"/>
            <p:nvPr/>
          </p:nvSpPr>
          <p:spPr>
            <a:xfrm>
              <a:off x="23570028" y="7016803"/>
              <a:ext cx="424827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resurrection</a:t>
              </a:r>
            </a:p>
          </p:txBody>
        </p:sp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9207AAAF-FCF4-F94F-87C9-B5BBD22F313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102090" y="6741700"/>
              <a:ext cx="0" cy="1498650"/>
            </a:xfrm>
            <a:prstGeom prst="straightConnector1">
              <a:avLst/>
            </a:prstGeom>
            <a:ln w="11112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5D7402B4-018A-3B44-BA9E-A32D02B6136E}"/>
                </a:ext>
              </a:extLst>
            </p:cNvPr>
            <p:cNvCxnSpPr>
              <a:cxnSpLocks/>
            </p:cNvCxnSpPr>
            <p:nvPr/>
          </p:nvCxnSpPr>
          <p:spPr>
            <a:xfrm>
              <a:off x="22642063" y="6861543"/>
              <a:ext cx="0" cy="1498650"/>
            </a:xfrm>
            <a:prstGeom prst="straightConnector1">
              <a:avLst/>
            </a:prstGeom>
            <a:ln w="11112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77F4846A-41DB-C34C-8673-97208F2466B6}"/>
                </a:ext>
              </a:extLst>
            </p:cNvPr>
            <p:cNvSpPr txBox="1"/>
            <p:nvPr/>
          </p:nvSpPr>
          <p:spPr>
            <a:xfrm>
              <a:off x="17926864" y="7016801"/>
              <a:ext cx="407675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6000" i="1" dirty="0">
                  <a:latin typeface="Arial" panose="020B0604020202020204" pitchFamily="34" charset="0"/>
                  <a:cs typeface="Arial" panose="020B0604020202020204" pitchFamily="34" charset="0"/>
                </a:rPr>
                <a:t>churn (late)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BBACC6E7-0432-484E-8A3C-587EAAE605EA}"/>
                </a:ext>
              </a:extLst>
            </p:cNvPr>
            <p:cNvSpPr/>
            <p:nvPr/>
          </p:nvSpPr>
          <p:spPr>
            <a:xfrm>
              <a:off x="10446505" y="-1869920"/>
              <a:ext cx="429601" cy="398918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6A764145-9174-E24E-ABDD-D6DC0A6E6E1C}"/>
                </a:ext>
              </a:extLst>
            </p:cNvPr>
            <p:cNvCxnSpPr>
              <a:cxnSpLocks/>
            </p:cNvCxnSpPr>
            <p:nvPr/>
          </p:nvCxnSpPr>
          <p:spPr>
            <a:xfrm>
              <a:off x="10661306" y="-2481943"/>
              <a:ext cx="0" cy="6134300"/>
            </a:xfrm>
            <a:prstGeom prst="straightConnector1">
              <a:avLst/>
            </a:prstGeom>
            <a:ln w="111125">
              <a:solidFill>
                <a:schemeClr val="tx1"/>
              </a:solidFill>
              <a:headEnd w="lg" len="lg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17871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7746C71-DE52-7147-9922-BFBA61A1100E}"/>
              </a:ext>
            </a:extLst>
          </p:cNvPr>
          <p:cNvGrpSpPr/>
          <p:nvPr/>
        </p:nvGrpSpPr>
        <p:grpSpPr>
          <a:xfrm>
            <a:off x="-29652686" y="-5017534"/>
            <a:ext cx="74947764" cy="21781533"/>
            <a:chOff x="-29652686" y="-5017534"/>
            <a:chExt cx="74947764" cy="2178153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8249AD1-3478-B243-9150-852B631DF2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29652686" y="-5017534"/>
              <a:ext cx="25361369" cy="2178153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3AEE07F-E3A6-7047-BD60-48D2D5406A7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rcRect/>
            <a:stretch/>
          </p:blipFill>
          <p:spPr>
            <a:xfrm>
              <a:off x="-4863378" y="-5017534"/>
              <a:ext cx="25361368" cy="21781533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1820D52-4742-A34E-BB60-E3A1EB919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19933713" y="-5017534"/>
              <a:ext cx="25361365" cy="217815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11489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28681</TotalTime>
  <Words>375</Words>
  <Application>Microsoft Macintosh PowerPoint</Application>
  <PresentationFormat>Widescreen</PresentationFormat>
  <Paragraphs>142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Baghdad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Boles</dc:creator>
  <cp:lastModifiedBy>Michael Boles</cp:lastModifiedBy>
  <cp:revision>71</cp:revision>
  <dcterms:created xsi:type="dcterms:W3CDTF">2020-06-04T01:37:37Z</dcterms:created>
  <dcterms:modified xsi:type="dcterms:W3CDTF">2020-08-05T22:41:45Z</dcterms:modified>
</cp:coreProperties>
</file>

<file path=docProps/thumbnail.jpeg>
</file>